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9"/>
  </p:notesMasterIdLst>
  <p:sldIdLst>
    <p:sldId id="256" r:id="rId5"/>
    <p:sldId id="257" r:id="rId6"/>
    <p:sldId id="264" r:id="rId7"/>
    <p:sldId id="258" r:id="rId8"/>
    <p:sldId id="259" r:id="rId9"/>
    <p:sldId id="260" r:id="rId10"/>
    <p:sldId id="261" r:id="rId11"/>
    <p:sldId id="263" r:id="rId12"/>
    <p:sldId id="262" r:id="rId13"/>
    <p:sldId id="283" r:id="rId14"/>
    <p:sldId id="284" r:id="rId15"/>
    <p:sldId id="292" r:id="rId16"/>
    <p:sldId id="265" r:id="rId17"/>
    <p:sldId id="266" r:id="rId18"/>
    <p:sldId id="267" r:id="rId19"/>
    <p:sldId id="269" r:id="rId20"/>
    <p:sldId id="270" r:id="rId21"/>
    <p:sldId id="285" r:id="rId22"/>
    <p:sldId id="286" r:id="rId23"/>
    <p:sldId id="271" r:id="rId24"/>
    <p:sldId id="287" r:id="rId25"/>
    <p:sldId id="273" r:id="rId26"/>
    <p:sldId id="274" r:id="rId27"/>
    <p:sldId id="275" r:id="rId28"/>
    <p:sldId id="278" r:id="rId29"/>
    <p:sldId id="277" r:id="rId30"/>
    <p:sldId id="276" r:id="rId31"/>
    <p:sldId id="288" r:id="rId32"/>
    <p:sldId id="289" r:id="rId33"/>
    <p:sldId id="280" r:id="rId34"/>
    <p:sldId id="281" r:id="rId35"/>
    <p:sldId id="290" r:id="rId36"/>
    <p:sldId id="279" r:id="rId37"/>
    <p:sldId id="291"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434" autoAdjust="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19F7C2-6056-4F01-8E63-1A8637EA3A93}" type="datetimeFigureOut">
              <a:rPr lang="en-US" smtClean="0"/>
              <a:t>12/31/2020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DEA4A-12EA-4AFB-A13D-0CFFF052B042}" type="slidenum">
              <a:rPr lang="en-US" smtClean="0"/>
              <a:t>‹#›</a:t>
            </a:fld>
            <a:endParaRPr lang="en-US"/>
          </a:p>
        </p:txBody>
      </p:sp>
    </p:spTree>
    <p:extLst>
      <p:ext uri="{BB962C8B-B14F-4D97-AF65-F5344CB8AC3E}">
        <p14:creationId xmlns:p14="http://schemas.microsoft.com/office/powerpoint/2010/main" val="1648354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is a device used to produce regular flashes of </a:t>
            </a:r>
            <a:r>
              <a:rPr lang="en-US" sz="1200" b="1" i="0" kern="1200" dirty="0">
                <a:solidFill>
                  <a:schemeClr val="tx1"/>
                </a:solidFill>
                <a:effectLst/>
                <a:latin typeface="+mn-lt"/>
                <a:ea typeface="+mn-ea"/>
                <a:cs typeface="+mn-cs"/>
              </a:rPr>
              <a:t>light</a:t>
            </a:r>
            <a:r>
              <a:rPr lang="en-US" sz="1200" b="0" i="0" kern="1200" dirty="0">
                <a:solidFill>
                  <a:schemeClr val="tx1"/>
                </a:solidFill>
                <a:effectLst/>
                <a:latin typeface="+mn-lt"/>
                <a:ea typeface="+mn-ea"/>
                <a:cs typeface="+mn-cs"/>
              </a:rPr>
              <a:t>. It is one of a number of devices that can be used as a stroboscope. ... Larger </a:t>
            </a:r>
            <a:r>
              <a:rPr lang="en-US" sz="1200" b="1" i="0" kern="1200" dirty="0">
                <a:solidFill>
                  <a:schemeClr val="tx1"/>
                </a:solidFill>
                <a:effectLst/>
                <a:latin typeface="+mn-lt"/>
                <a:ea typeface="+mn-ea"/>
                <a:cs typeface="+mn-cs"/>
              </a:rPr>
              <a:t>strobe lights</a:t>
            </a:r>
            <a:r>
              <a:rPr lang="en-US" sz="1200" b="0" i="0" kern="1200" dirty="0">
                <a:solidFill>
                  <a:schemeClr val="tx1"/>
                </a:solidFill>
                <a:effectLst/>
                <a:latin typeface="+mn-lt"/>
                <a:ea typeface="+mn-ea"/>
                <a:cs typeface="+mn-cs"/>
              </a:rPr>
              <a:t> can be used in “continuous” mode, producing extremely intense illumination.</a:t>
            </a:r>
            <a:endParaRPr lang="en-US" dirty="0"/>
          </a:p>
        </p:txBody>
      </p:sp>
      <p:sp>
        <p:nvSpPr>
          <p:cNvPr id="4" name="Slide Number Placeholder 3"/>
          <p:cNvSpPr>
            <a:spLocks noGrp="1"/>
          </p:cNvSpPr>
          <p:nvPr>
            <p:ph type="sldNum" sz="quarter" idx="10"/>
          </p:nvPr>
        </p:nvSpPr>
        <p:spPr/>
        <p:txBody>
          <a:bodyPr/>
          <a:lstStyle/>
          <a:p>
            <a:fld id="{0C2DEA4A-12EA-4AFB-A13D-0CFFF052B042}" type="slidenum">
              <a:rPr lang="en-US" smtClean="0"/>
              <a:t>4</a:t>
            </a:fld>
            <a:endParaRPr lang="en-US"/>
          </a:p>
        </p:txBody>
      </p:sp>
    </p:spTree>
    <p:extLst>
      <p:ext uri="{BB962C8B-B14F-4D97-AF65-F5344CB8AC3E}">
        <p14:creationId xmlns:p14="http://schemas.microsoft.com/office/powerpoint/2010/main" val="126757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12/31/2020</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hyperlink" Target="https://www.youtube.com/watch?v=qprevlYR9IQ"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0.png"/><Relationship Id="rId7" Type="http://schemas.openxmlformats.org/officeDocument/2006/relationships/image" Target="../media/image24.pn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Ripple Tank System </a:t>
            </a:r>
          </a:p>
        </p:txBody>
      </p:sp>
    </p:spTree>
    <p:extLst>
      <p:ext uri="{BB962C8B-B14F-4D97-AF65-F5344CB8AC3E}">
        <p14:creationId xmlns:p14="http://schemas.microsoft.com/office/powerpoint/2010/main" val="9328045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a:t>
            </a:r>
            <a:br>
              <a:rPr lang="en-US" dirty="0"/>
            </a:br>
            <a:endParaRPr lang="en-US" dirty="0"/>
          </a:p>
        </p:txBody>
      </p:sp>
      <p:sp>
        <p:nvSpPr>
          <p:cNvPr id="3" name="Content Placeholder 2"/>
          <p:cNvSpPr>
            <a:spLocks noGrp="1"/>
          </p:cNvSpPr>
          <p:nvPr>
            <p:ph idx="1"/>
          </p:nvPr>
        </p:nvSpPr>
        <p:spPr/>
        <p:txBody>
          <a:bodyPr/>
          <a:lstStyle/>
          <a:p>
            <a:r>
              <a:rPr lang="en-US" dirty="0">
                <a:effectLst/>
              </a:rPr>
              <a:t> </a:t>
            </a:r>
            <a:r>
              <a:rPr lang="en-US" b="1" dirty="0">
                <a:effectLst/>
              </a:rPr>
              <a:t>Reflection</a:t>
            </a:r>
            <a:r>
              <a:rPr lang="en-US" dirty="0">
                <a:effectLst/>
              </a:rPr>
              <a:t>, abrupt change in the direction of propagation of a </a:t>
            </a:r>
            <a:r>
              <a:rPr lang="en-US" b="1" dirty="0">
                <a:effectLst/>
              </a:rPr>
              <a:t>wave</a:t>
            </a:r>
            <a:r>
              <a:rPr lang="en-US" dirty="0">
                <a:effectLst/>
              </a:rPr>
              <a:t> that strikes the boundary between different mediums</a:t>
            </a:r>
            <a:endParaRPr lang="en-US" dirty="0"/>
          </a:p>
        </p:txBody>
      </p:sp>
      <p:pic>
        <p:nvPicPr>
          <p:cNvPr id="1026" name="Picture 2" descr="Reflection, Refraction, and Diffra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7068" y="3257831"/>
            <a:ext cx="4497107" cy="2471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031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refraction</a:t>
            </a:r>
          </a:p>
        </p:txBody>
      </p:sp>
      <p:sp>
        <p:nvSpPr>
          <p:cNvPr id="3" name="Content Placeholder 2"/>
          <p:cNvSpPr>
            <a:spLocks noGrp="1"/>
          </p:cNvSpPr>
          <p:nvPr>
            <p:ph idx="1"/>
          </p:nvPr>
        </p:nvSpPr>
        <p:spPr>
          <a:xfrm>
            <a:off x="583409" y="1921252"/>
            <a:ext cx="10353762" cy="3695136"/>
          </a:xfrm>
        </p:spPr>
        <p:txBody>
          <a:bodyPr/>
          <a:lstStyle/>
          <a:p>
            <a:r>
              <a:rPr lang="en-US" b="1" dirty="0">
                <a:effectLst/>
              </a:rPr>
              <a:t>Refraction of waves</a:t>
            </a:r>
            <a:r>
              <a:rPr lang="en-US" dirty="0">
                <a:effectLst/>
              </a:rPr>
              <a:t> involves a change in the direction of </a:t>
            </a:r>
            <a:r>
              <a:rPr lang="en-US" b="1" dirty="0">
                <a:effectLst/>
              </a:rPr>
              <a:t>waves</a:t>
            </a:r>
            <a:r>
              <a:rPr lang="en-US" dirty="0">
                <a:effectLst/>
              </a:rPr>
              <a:t> as they pass from one medium to another“</a:t>
            </a:r>
          </a:p>
          <a:p>
            <a:endParaRPr lang="en-US" dirty="0"/>
          </a:p>
          <a:p>
            <a:endParaRPr lang="en-US" dirty="0"/>
          </a:p>
        </p:txBody>
      </p:sp>
      <p:pic>
        <p:nvPicPr>
          <p:cNvPr id="2050" name="Picture 2" descr="Refraction of waves | Article about Refraction of waves by Th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3130" y="3109911"/>
            <a:ext cx="3576917" cy="3147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349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Wave speed</a:t>
            </a:r>
          </a:p>
        </p:txBody>
      </p:sp>
      <p:sp>
        <p:nvSpPr>
          <p:cNvPr id="3" name="Content Placeholder 2"/>
          <p:cNvSpPr>
            <a:spLocks noGrp="1"/>
          </p:cNvSpPr>
          <p:nvPr>
            <p:ph idx="1"/>
          </p:nvPr>
        </p:nvSpPr>
        <p:spPr/>
        <p:txBody>
          <a:bodyPr/>
          <a:lstStyle/>
          <a:p>
            <a:r>
              <a:rPr lang="en-US" b="1" dirty="0">
                <a:effectLst/>
              </a:rPr>
              <a:t>Wave speed</a:t>
            </a:r>
            <a:r>
              <a:rPr lang="en-US" dirty="0">
                <a:effectLst/>
              </a:rPr>
              <a:t> is the distance a </a:t>
            </a:r>
            <a:r>
              <a:rPr lang="en-US" b="1" dirty="0">
                <a:effectLst/>
              </a:rPr>
              <a:t>wave</a:t>
            </a:r>
            <a:r>
              <a:rPr lang="en-US" dirty="0">
                <a:effectLst/>
              </a:rPr>
              <a:t> travels in a given amount of time, such as the number of meters it travels per second. </a:t>
            </a:r>
            <a:r>
              <a:rPr lang="en-US" b="1" dirty="0">
                <a:effectLst/>
              </a:rPr>
              <a:t>Wave speed</a:t>
            </a:r>
            <a:r>
              <a:rPr lang="en-US" dirty="0">
                <a:effectLst/>
              </a:rPr>
              <a:t> is related to wavelength and </a:t>
            </a:r>
            <a:r>
              <a:rPr lang="en-US" b="1" dirty="0">
                <a:effectLst/>
              </a:rPr>
              <a:t>wave</a:t>
            </a:r>
            <a:r>
              <a:rPr lang="en-US" dirty="0">
                <a:effectLst/>
              </a:rPr>
              <a:t> frequency by the </a:t>
            </a:r>
            <a:r>
              <a:rPr lang="en-US" b="1" dirty="0">
                <a:effectLst/>
              </a:rPr>
              <a:t>equation</a:t>
            </a:r>
            <a:r>
              <a:rPr lang="en-US" dirty="0">
                <a:effectLst/>
              </a:rPr>
              <a:t>: </a:t>
            </a:r>
          </a:p>
          <a:p>
            <a:r>
              <a:rPr lang="en-US" b="1" dirty="0">
                <a:effectLst/>
              </a:rPr>
              <a:t>Speed</a:t>
            </a:r>
            <a:r>
              <a:rPr lang="en-US" dirty="0">
                <a:effectLst/>
              </a:rPr>
              <a:t> = Wavelength x Frequency. </a:t>
            </a:r>
          </a:p>
          <a:p>
            <a:pPr marL="0" indent="0">
              <a:buNone/>
            </a:pPr>
            <a:r>
              <a:rPr lang="en-US" dirty="0">
                <a:effectLst/>
              </a:rPr>
              <a:t>	</a:t>
            </a:r>
            <a:r>
              <a:rPr lang="en-US" sz="2800" dirty="0">
                <a:effectLst/>
              </a:rPr>
              <a:t>v=f*</a:t>
            </a:r>
            <a:r>
              <a:rPr lang="el-GR" sz="2800" dirty="0">
                <a:effectLst/>
                <a:cs typeface="Times New Roman" panose="02020603050405020304" pitchFamily="18" charset="0"/>
              </a:rPr>
              <a:t>λ</a:t>
            </a:r>
            <a:endParaRPr lang="en-US" sz="2800" dirty="0"/>
          </a:p>
        </p:txBody>
      </p:sp>
    </p:spTree>
    <p:extLst>
      <p:ext uri="{BB962C8B-B14F-4D97-AF65-F5344CB8AC3E}">
        <p14:creationId xmlns:p14="http://schemas.microsoft.com/office/powerpoint/2010/main" val="57528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 1: Reflection</a:t>
            </a:r>
          </a:p>
        </p:txBody>
      </p:sp>
      <p:sp>
        <p:nvSpPr>
          <p:cNvPr id="3" name="Content Placeholder 2"/>
          <p:cNvSpPr>
            <a:spLocks noGrp="1"/>
          </p:cNvSpPr>
          <p:nvPr>
            <p:ph idx="1"/>
          </p:nvPr>
        </p:nvSpPr>
        <p:spPr/>
        <p:txBody>
          <a:bodyPr/>
          <a:lstStyle/>
          <a:p>
            <a:r>
              <a:rPr lang="en-US" dirty="0"/>
              <a:t>The purpose of this activity is to study the </a:t>
            </a:r>
            <a:r>
              <a:rPr lang="en-US" b="1" dirty="0">
                <a:solidFill>
                  <a:srgbClr val="FF0000"/>
                </a:solidFill>
              </a:rPr>
              <a:t>reflection of a plane wave </a:t>
            </a:r>
            <a:r>
              <a:rPr lang="en-US" dirty="0"/>
              <a:t>from different</a:t>
            </a:r>
          </a:p>
          <a:p>
            <a:pPr marL="0" indent="0">
              <a:buNone/>
            </a:pPr>
            <a:r>
              <a:rPr lang="en-US" dirty="0"/>
              <a:t>shaped barriers</a:t>
            </a:r>
          </a:p>
          <a:p>
            <a:pPr marL="457200" indent="-457200">
              <a:buFont typeface="+mj-lt"/>
              <a:buAutoNum type="arabicPeriod"/>
            </a:pPr>
            <a:r>
              <a:rPr lang="en-US" dirty="0"/>
              <a:t> Straight barrier </a:t>
            </a:r>
          </a:p>
          <a:p>
            <a:pPr marL="457200" indent="-457200">
              <a:buFont typeface="+mj-lt"/>
              <a:buAutoNum type="arabicPeriod"/>
            </a:pPr>
            <a:r>
              <a:rPr lang="en-US" dirty="0"/>
              <a:t> Curved barrier.</a:t>
            </a:r>
          </a:p>
        </p:txBody>
      </p:sp>
    </p:spTree>
    <p:extLst>
      <p:ext uri="{BB962C8B-B14F-4D97-AF65-F5344CB8AC3E}">
        <p14:creationId xmlns:p14="http://schemas.microsoft.com/office/powerpoint/2010/main" val="1480087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Straight barrier </a:t>
            </a:r>
            <a:br>
              <a:rPr lang="en-US" dirty="0"/>
            </a:br>
            <a:endParaRPr lang="en-US" dirty="0"/>
          </a:p>
        </p:txBody>
      </p:sp>
      <p:sp>
        <p:nvSpPr>
          <p:cNvPr id="9" name="Content Placeholder 8"/>
          <p:cNvSpPr>
            <a:spLocks noGrp="1"/>
          </p:cNvSpPr>
          <p:nvPr>
            <p:ph idx="1"/>
          </p:nvPr>
        </p:nvSpPr>
        <p:spPr>
          <a:xfrm>
            <a:off x="5228189" y="1676400"/>
            <a:ext cx="6189492" cy="5181600"/>
          </a:xfrm>
        </p:spPr>
        <p:txBody>
          <a:bodyPr/>
          <a:lstStyle/>
          <a:p>
            <a:pPr marL="0" indent="0">
              <a:buNone/>
            </a:pPr>
            <a:r>
              <a:rPr lang="en-US" dirty="0"/>
              <a:t>A</a:t>
            </a:r>
            <a:r>
              <a:rPr lang="en-US" b="1" dirty="0">
                <a:solidFill>
                  <a:srgbClr val="FF0000"/>
                </a:solidFill>
              </a:rPr>
              <a:t> ray </a:t>
            </a:r>
            <a:r>
              <a:rPr lang="en-US" dirty="0"/>
              <a:t>is a line that indicates the direction of motion of a plane wave. Wave fronts are perpendicular to the ray. </a:t>
            </a:r>
          </a:p>
          <a:p>
            <a:pPr marL="0" indent="0">
              <a:buNone/>
            </a:pPr>
            <a:r>
              <a:rPr lang="en-US" dirty="0"/>
              <a:t>When a wave reflects from a surface, the angle of incidence is the angle between the incoming (or incident) ray and the normal (a line perpendicular to the surface). The angle of reflection is the angle between the outgoing (reflected) ray and the normal</a:t>
            </a:r>
          </a:p>
        </p:txBody>
      </p:sp>
      <p:sp>
        <p:nvSpPr>
          <p:cNvPr id="10" name="Text Placeholder 9"/>
          <p:cNvSpPr>
            <a:spLocks noGrp="1"/>
          </p:cNvSpPr>
          <p:nvPr>
            <p:ph type="body"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931624" y="2971799"/>
            <a:ext cx="3903443" cy="2819399"/>
          </a:xfrm>
          <a:prstGeom prst="rect">
            <a:avLst/>
          </a:prstGeom>
        </p:spPr>
      </p:pic>
    </p:spTree>
    <p:extLst>
      <p:ext uri="{BB962C8B-B14F-4D97-AF65-F5344CB8AC3E}">
        <p14:creationId xmlns:p14="http://schemas.microsoft.com/office/powerpoint/2010/main" val="4018439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42922" y="993912"/>
            <a:ext cx="4731025" cy="5552662"/>
          </a:xfrm>
          <a:prstGeom prst="rect">
            <a:avLst/>
          </a:prstGeom>
        </p:spPr>
      </p:pic>
      <p:sp>
        <p:nvSpPr>
          <p:cNvPr id="5" name="Title 4"/>
          <p:cNvSpPr>
            <a:spLocks noGrp="1"/>
          </p:cNvSpPr>
          <p:nvPr>
            <p:ph type="title"/>
          </p:nvPr>
        </p:nvSpPr>
        <p:spPr/>
        <p:txBody>
          <a:bodyPr/>
          <a:lstStyle/>
          <a:p>
            <a:r>
              <a:rPr lang="en-US" dirty="0"/>
              <a:t>Setup</a:t>
            </a:r>
          </a:p>
        </p:txBody>
      </p:sp>
      <p:sp>
        <p:nvSpPr>
          <p:cNvPr id="6" name="Content Placeholder 5"/>
          <p:cNvSpPr>
            <a:spLocks noGrp="1"/>
          </p:cNvSpPr>
          <p:nvPr>
            <p:ph idx="1"/>
          </p:nvPr>
        </p:nvSpPr>
        <p:spPr>
          <a:xfrm>
            <a:off x="489725" y="1563756"/>
            <a:ext cx="5937579" cy="4969565"/>
          </a:xfrm>
        </p:spPr>
        <p:txBody>
          <a:bodyPr numCol="1">
            <a:noAutofit/>
          </a:bodyPr>
          <a:lstStyle/>
          <a:p>
            <a:pPr marL="0" indent="0">
              <a:buNone/>
            </a:pPr>
            <a:r>
              <a:rPr lang="en-US" sz="1600" b="1" dirty="0"/>
              <a:t>1</a:t>
            </a:r>
            <a:r>
              <a:rPr lang="en-US" sz="1400" b="1" dirty="0"/>
              <a:t>. </a:t>
            </a:r>
            <a:r>
              <a:rPr lang="en-US" sz="1400" dirty="0"/>
              <a:t>Mount the light source onto its rod at the back edge of the</a:t>
            </a:r>
          </a:p>
          <a:p>
            <a:pPr marL="0" indent="0">
              <a:buNone/>
            </a:pPr>
            <a:r>
              <a:rPr lang="en-US" sz="1400" dirty="0"/>
              <a:t>ripple tank.</a:t>
            </a:r>
          </a:p>
          <a:p>
            <a:pPr marL="0" indent="0">
              <a:buNone/>
            </a:pPr>
            <a:r>
              <a:rPr lang="en-US" sz="1400" b="1" dirty="0"/>
              <a:t>2. </a:t>
            </a:r>
            <a:r>
              <a:rPr lang="en-US" sz="1400" dirty="0"/>
              <a:t>Pour a small amount of water into the tank and adjust the feet on the legs of the  tank to level the tank.</a:t>
            </a:r>
          </a:p>
          <a:p>
            <a:pPr marL="0" indent="0">
              <a:buNone/>
            </a:pPr>
            <a:r>
              <a:rPr lang="en-US" sz="1400" b="1" dirty="0"/>
              <a:t>3. </a:t>
            </a:r>
            <a:r>
              <a:rPr lang="en-US" sz="1400" dirty="0"/>
              <a:t>Place the long straight barrier in the middle of the tank and add about 800 mL of water to the tank (or enough water so that the water level is about halfway up the  straight barrier.)</a:t>
            </a:r>
          </a:p>
          <a:p>
            <a:pPr marL="0" indent="0">
              <a:buNone/>
            </a:pPr>
            <a:r>
              <a:rPr lang="en-US" sz="1400" b="1" dirty="0"/>
              <a:t>4. </a:t>
            </a:r>
            <a:r>
              <a:rPr lang="en-US" sz="1400" dirty="0"/>
              <a:t>Use a rod and base to support the ripple generator and position the generator over the midpoint of one side of the ripple tank. Plug the light source into the ripple generator and connect the ripple generator to its power adapter.</a:t>
            </a:r>
          </a:p>
          <a:p>
            <a:pPr marL="0" indent="0">
              <a:buNone/>
            </a:pPr>
            <a:r>
              <a:rPr lang="en-US" sz="1400" b="1" dirty="0"/>
              <a:t>5. </a:t>
            </a:r>
            <a:r>
              <a:rPr lang="en-US" sz="1400" dirty="0"/>
              <a:t>Connect the plane wave dipper to the ripple arms. Adjust the ripple generator until the bottom of the plane wave dipper is barely in contact with the surface of the water.</a:t>
            </a:r>
          </a:p>
          <a:p>
            <a:pPr marL="0" indent="0">
              <a:buNone/>
            </a:pPr>
            <a:r>
              <a:rPr lang="en-US" sz="1400" b="1" dirty="0"/>
              <a:t>6. </a:t>
            </a:r>
            <a:r>
              <a:rPr lang="en-US" sz="1400" dirty="0"/>
              <a:t>Place a sheet of paper directly under the ripple tank so you </a:t>
            </a:r>
            <a:r>
              <a:rPr lang="en-US" sz="1600" dirty="0"/>
              <a:t>will be able to sketch the images of the waves that are projected onto the sheet by the light source</a:t>
            </a:r>
          </a:p>
        </p:txBody>
      </p:sp>
    </p:spTree>
    <p:extLst>
      <p:ext uri="{BB962C8B-B14F-4D97-AF65-F5344CB8AC3E}">
        <p14:creationId xmlns:p14="http://schemas.microsoft.com/office/powerpoint/2010/main" val="84483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just"/>
            <a:r>
              <a:rPr lang="en-US" dirty="0"/>
              <a:t>Procedure</a:t>
            </a:r>
          </a:p>
        </p:txBody>
      </p:sp>
      <p:sp>
        <p:nvSpPr>
          <p:cNvPr id="3" name="Content Placeholder 2"/>
          <p:cNvSpPr>
            <a:spLocks noGrp="1"/>
          </p:cNvSpPr>
          <p:nvPr>
            <p:ph idx="1"/>
          </p:nvPr>
        </p:nvSpPr>
        <p:spPr/>
        <p:txBody>
          <a:bodyPr>
            <a:normAutofit fontScale="92500" lnSpcReduction="20000"/>
          </a:bodyPr>
          <a:lstStyle/>
          <a:p>
            <a:r>
              <a:rPr lang="en-US" dirty="0"/>
              <a:t>Arrange the long barrier in the middle of the tank so the barrier is at an angle to the plane wave dipper (see Figure 1.2).</a:t>
            </a:r>
          </a:p>
          <a:p>
            <a:r>
              <a:rPr lang="en-US" dirty="0"/>
              <a:t>Turn on the ripple generator and the light source. </a:t>
            </a:r>
          </a:p>
          <a:p>
            <a:r>
              <a:rPr lang="en-US" dirty="0"/>
              <a:t>Set the ripple generator frequency to 20 Hz. </a:t>
            </a:r>
          </a:p>
          <a:p>
            <a:r>
              <a:rPr lang="en-US" b="1" dirty="0"/>
              <a:t> </a:t>
            </a:r>
            <a:r>
              <a:rPr lang="en-US" dirty="0"/>
              <a:t>On the paper below the tank, place the ruler parallel to the plane waves that are incoming to the barrier. Make a line to show the incoming wave front.</a:t>
            </a:r>
          </a:p>
          <a:p>
            <a:r>
              <a:rPr lang="en-US" b="1" dirty="0"/>
              <a:t> </a:t>
            </a:r>
            <a:r>
              <a:rPr lang="en-US" dirty="0"/>
              <a:t>Place the ruler parallel with a reflected wave and again make a line to show the outgoing(reflected) wave front.</a:t>
            </a:r>
          </a:p>
          <a:p>
            <a:r>
              <a:rPr lang="en-US" b="1" dirty="0"/>
              <a:t> </a:t>
            </a:r>
            <a:r>
              <a:rPr lang="en-US" dirty="0"/>
              <a:t>Trace the position of the straight barrier.</a:t>
            </a:r>
          </a:p>
          <a:p>
            <a:r>
              <a:rPr lang="en-US" b="1" dirty="0"/>
              <a:t> </a:t>
            </a:r>
            <a:r>
              <a:rPr lang="en-US" dirty="0"/>
              <a:t>Turn off the ripple generator and light source</a:t>
            </a:r>
          </a:p>
        </p:txBody>
      </p:sp>
      <p:sp>
        <p:nvSpPr>
          <p:cNvPr id="4" name="Text Placeholder 3"/>
          <p:cNvSpPr>
            <a:spLocks noGrp="1"/>
          </p:cNvSpPr>
          <p:nvPr>
            <p:ph type="body" sz="half" idx="2"/>
          </p:nvPr>
        </p:nvSpPr>
        <p:spPr/>
        <p:txBody>
          <a:bodyPr/>
          <a:lstStyle/>
          <a:p>
            <a:endParaRPr lang="en-US"/>
          </a:p>
        </p:txBody>
      </p:sp>
      <p:pic>
        <p:nvPicPr>
          <p:cNvPr id="5" name="Picture 4"/>
          <p:cNvPicPr>
            <a:picLocks noChangeAspect="1"/>
          </p:cNvPicPr>
          <p:nvPr/>
        </p:nvPicPr>
        <p:blipFill>
          <a:blip r:embed="rId2"/>
          <a:stretch>
            <a:fillRect/>
          </a:stretch>
        </p:blipFill>
        <p:spPr>
          <a:xfrm>
            <a:off x="917228" y="3024186"/>
            <a:ext cx="3932237" cy="2662240"/>
          </a:xfrm>
          <a:prstGeom prst="rect">
            <a:avLst/>
          </a:prstGeom>
        </p:spPr>
      </p:pic>
    </p:spTree>
    <p:extLst>
      <p:ext uri="{BB962C8B-B14F-4D97-AF65-F5344CB8AC3E}">
        <p14:creationId xmlns:p14="http://schemas.microsoft.com/office/powerpoint/2010/main" val="2443427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Analysis</a:t>
            </a:r>
          </a:p>
        </p:txBody>
      </p:sp>
      <p:sp>
        <p:nvSpPr>
          <p:cNvPr id="6" name="Content Placeholder 5"/>
          <p:cNvSpPr>
            <a:spLocks noGrp="1"/>
          </p:cNvSpPr>
          <p:nvPr>
            <p:ph idx="1"/>
          </p:nvPr>
        </p:nvSpPr>
        <p:spPr/>
        <p:txBody>
          <a:bodyPr>
            <a:normAutofit fontScale="85000" lnSpcReduction="10000"/>
          </a:bodyPr>
          <a:lstStyle/>
          <a:p>
            <a:pPr marL="0" indent="0">
              <a:buNone/>
            </a:pPr>
            <a:r>
              <a:rPr lang="en-US" b="1" dirty="0"/>
              <a:t>1. </a:t>
            </a:r>
            <a:r>
              <a:rPr lang="en-US" dirty="0"/>
              <a:t>Draw a line that is perpendicular to the incoming wave front and extend the line to the outline of the straight barrier. This represents the incoming ray, so draw an arrow on it pointing to the barrier.</a:t>
            </a:r>
          </a:p>
          <a:p>
            <a:pPr marL="0" indent="0">
              <a:buNone/>
            </a:pPr>
            <a:r>
              <a:rPr lang="en-US" b="1" dirty="0"/>
              <a:t>2. </a:t>
            </a:r>
            <a:r>
              <a:rPr lang="en-US" dirty="0"/>
              <a:t>Draw a line from the point where the incoming ray intersects the straight barrier so it crosses the reflected wave front at a right angle. This represents the reflected ray, so draw an arrow on it pointing away from the barrier.</a:t>
            </a:r>
          </a:p>
          <a:p>
            <a:pPr marL="0" indent="0">
              <a:buNone/>
            </a:pPr>
            <a:r>
              <a:rPr lang="en-US" b="1" dirty="0"/>
              <a:t>3. </a:t>
            </a:r>
            <a:r>
              <a:rPr lang="en-US" dirty="0"/>
              <a:t>Draw the normal (perpendicular) line at the point of reflection on the outline of</a:t>
            </a:r>
          </a:p>
          <a:p>
            <a:pPr marL="0" indent="0">
              <a:buNone/>
            </a:pPr>
            <a:r>
              <a:rPr lang="en-US" dirty="0"/>
              <a:t>the straight barrier.</a:t>
            </a:r>
          </a:p>
          <a:p>
            <a:pPr marL="0" indent="0">
              <a:buNone/>
            </a:pPr>
            <a:r>
              <a:rPr lang="en-US" b="1" dirty="0"/>
              <a:t>4. </a:t>
            </a:r>
            <a:r>
              <a:rPr lang="en-US" dirty="0"/>
              <a:t>Measure the angle of incidence and the angle of reflection and record the measurements</a:t>
            </a:r>
          </a:p>
          <a:p>
            <a:pPr marL="0" indent="0">
              <a:buNone/>
            </a:pPr>
            <a:r>
              <a:rPr lang="en-US" dirty="0"/>
              <a:t>in the table.</a:t>
            </a:r>
          </a:p>
          <a:p>
            <a:pPr marL="0" indent="0">
              <a:buNone/>
            </a:pPr>
            <a:r>
              <a:rPr lang="en-US" b="1" dirty="0"/>
              <a:t>5. </a:t>
            </a:r>
            <a:r>
              <a:rPr lang="en-US" dirty="0"/>
              <a:t>Repeat the procedure with the barrier at a different angle.</a:t>
            </a:r>
          </a:p>
        </p:txBody>
      </p:sp>
    </p:spTree>
    <p:extLst>
      <p:ext uri="{BB962C8B-B14F-4D97-AF65-F5344CB8AC3E}">
        <p14:creationId xmlns:p14="http://schemas.microsoft.com/office/powerpoint/2010/main" val="3577095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807" t="24521" r="16765" b="10382"/>
          <a:stretch/>
        </p:blipFill>
        <p:spPr>
          <a:xfrm>
            <a:off x="1910702" y="40748"/>
            <a:ext cx="5923129" cy="6237027"/>
          </a:xfrm>
        </p:spPr>
      </p:pic>
      <p:sp>
        <p:nvSpPr>
          <p:cNvPr id="5" name="Freeform 4"/>
          <p:cNvSpPr/>
          <p:nvPr/>
        </p:nvSpPr>
        <p:spPr>
          <a:xfrm>
            <a:off x="3780430" y="1733266"/>
            <a:ext cx="3985154" cy="4326340"/>
          </a:xfrm>
          <a:custGeom>
            <a:avLst/>
            <a:gdLst>
              <a:gd name="connsiteX0" fmla="*/ 0 w 3985154"/>
              <a:gd name="connsiteY0" fmla="*/ 4326340 h 4326340"/>
              <a:gd name="connsiteX1" fmla="*/ 3985146 w 3985154"/>
              <a:gd name="connsiteY1" fmla="*/ 0 h 4326340"/>
              <a:gd name="connsiteX2" fmla="*/ 0 w 3985154"/>
              <a:gd name="connsiteY2" fmla="*/ 4326340 h 4326340"/>
            </a:gdLst>
            <a:ahLst/>
            <a:cxnLst>
              <a:cxn ang="0">
                <a:pos x="connsiteX0" y="connsiteY0"/>
              </a:cxn>
              <a:cxn ang="0">
                <a:pos x="connsiteX1" y="connsiteY1"/>
              </a:cxn>
              <a:cxn ang="0">
                <a:pos x="connsiteX2" y="connsiteY2"/>
              </a:cxn>
            </a:cxnLst>
            <a:rect l="l" t="t" r="r" b="b"/>
            <a:pathLst>
              <a:path w="3985154" h="4326340">
                <a:moveTo>
                  <a:pt x="0" y="4326340"/>
                </a:moveTo>
                <a:lnTo>
                  <a:pt x="3985146" y="0"/>
                </a:lnTo>
                <a:cubicBezTo>
                  <a:pt x="3991970" y="-2275"/>
                  <a:pt x="0" y="4326340"/>
                  <a:pt x="0" y="432634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18757980">
            <a:off x="3040357" y="3797804"/>
            <a:ext cx="5852163" cy="39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H="1">
            <a:off x="2060812" y="313899"/>
            <a:ext cx="4380931" cy="641444"/>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172269" y="998339"/>
            <a:ext cx="4380931" cy="641444"/>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292824" y="1596593"/>
            <a:ext cx="4385482" cy="696231"/>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63901" y="2292824"/>
            <a:ext cx="0" cy="3611005"/>
          </a:xfrm>
          <a:prstGeom prst="line">
            <a:avLst/>
          </a:prstGeom>
          <a:ln w="762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406618" y="2292824"/>
            <a:ext cx="0" cy="3611005"/>
          </a:xfrm>
          <a:prstGeom prst="line">
            <a:avLst/>
          </a:prstGeom>
          <a:ln w="762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792468" y="2448601"/>
            <a:ext cx="0" cy="3611005"/>
          </a:xfrm>
          <a:prstGeom prst="line">
            <a:avLst/>
          </a:prstGeom>
          <a:ln w="762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8" idx="0"/>
          </p:cNvCxnSpPr>
          <p:nvPr/>
        </p:nvCxnSpPr>
        <p:spPr>
          <a:xfrm>
            <a:off x="5445457" y="1842448"/>
            <a:ext cx="377449" cy="2018313"/>
          </a:xfrm>
          <a:prstGeom prst="straightConnector1">
            <a:avLst/>
          </a:prstGeom>
          <a:ln w="38100">
            <a:solidFill>
              <a:schemeClr val="bg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3893126" y="3884063"/>
            <a:ext cx="1922910" cy="27040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034677" y="2415361"/>
            <a:ext cx="3157954" cy="2647666"/>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4098" name="Picture 2" descr="Snell's Law -- The Law of Refraction"/>
          <p:cNvPicPr>
            <a:picLocks noChangeAspect="1" noChangeArrowheads="1"/>
          </p:cNvPicPr>
          <p:nvPr/>
        </p:nvPicPr>
        <p:blipFill rotWithShape="1">
          <a:blip r:embed="rId3">
            <a:extLst>
              <a:ext uri="{28A0092B-C50C-407E-A947-70E740481C1C}">
                <a14:useLocalDpi xmlns:a14="http://schemas.microsoft.com/office/drawing/2010/main" val="0"/>
              </a:ext>
            </a:extLst>
          </a:blip>
          <a:srcRect l="37125" t="1851" r="-1697" b="58533"/>
          <a:stretch/>
        </p:blipFill>
        <p:spPr bwMode="auto">
          <a:xfrm>
            <a:off x="9417276" y="1539964"/>
            <a:ext cx="2601687" cy="875397"/>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095"/>
          <p:cNvPicPr>
            <a:picLocks noChangeAspect="1"/>
          </p:cNvPicPr>
          <p:nvPr/>
        </p:nvPicPr>
        <p:blipFill>
          <a:blip r:embed="rId4"/>
          <a:stretch>
            <a:fillRect/>
          </a:stretch>
        </p:blipFill>
        <p:spPr>
          <a:xfrm>
            <a:off x="9140408" y="3569669"/>
            <a:ext cx="2935990" cy="2530685"/>
          </a:xfrm>
          <a:prstGeom prst="rect">
            <a:avLst/>
          </a:prstGeom>
        </p:spPr>
      </p:pic>
      <p:sp>
        <p:nvSpPr>
          <p:cNvPr id="4097" name="Rectangle 4096"/>
          <p:cNvSpPr/>
          <p:nvPr/>
        </p:nvSpPr>
        <p:spPr>
          <a:xfrm>
            <a:off x="7483846" y="3860761"/>
            <a:ext cx="349986" cy="1584696"/>
          </a:xfrm>
          <a:prstGeom prst="rect">
            <a:avLst/>
          </a:prstGeom>
          <a:solidFill>
            <a:schemeClr val="tx1">
              <a:lumMod val="65000"/>
            </a:schemeClr>
          </a:solid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180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down)">
                                      <p:cBhvr>
                                        <p:cTn id="21" dur="580">
                                          <p:stCondLst>
                                            <p:cond delay="0"/>
                                          </p:stCondLst>
                                        </p:cTn>
                                        <p:tgtEl>
                                          <p:spTgt spid="19"/>
                                        </p:tgtEl>
                                      </p:cBhvr>
                                    </p:animEffect>
                                    <p:anim calcmode="lin" valueType="num">
                                      <p:cBhvr>
                                        <p:cTn id="22"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7" dur="26">
                                          <p:stCondLst>
                                            <p:cond delay="650"/>
                                          </p:stCondLst>
                                        </p:cTn>
                                        <p:tgtEl>
                                          <p:spTgt spid="19"/>
                                        </p:tgtEl>
                                      </p:cBhvr>
                                      <p:to x="100000" y="60000"/>
                                    </p:animScale>
                                    <p:animScale>
                                      <p:cBhvr>
                                        <p:cTn id="28" dur="166" decel="50000">
                                          <p:stCondLst>
                                            <p:cond delay="676"/>
                                          </p:stCondLst>
                                        </p:cTn>
                                        <p:tgtEl>
                                          <p:spTgt spid="19"/>
                                        </p:tgtEl>
                                      </p:cBhvr>
                                      <p:to x="100000" y="100000"/>
                                    </p:animScale>
                                    <p:animScale>
                                      <p:cBhvr>
                                        <p:cTn id="29" dur="26">
                                          <p:stCondLst>
                                            <p:cond delay="1312"/>
                                          </p:stCondLst>
                                        </p:cTn>
                                        <p:tgtEl>
                                          <p:spTgt spid="19"/>
                                        </p:tgtEl>
                                      </p:cBhvr>
                                      <p:to x="100000" y="80000"/>
                                    </p:animScale>
                                    <p:animScale>
                                      <p:cBhvr>
                                        <p:cTn id="30" dur="166" decel="50000">
                                          <p:stCondLst>
                                            <p:cond delay="1338"/>
                                          </p:stCondLst>
                                        </p:cTn>
                                        <p:tgtEl>
                                          <p:spTgt spid="19"/>
                                        </p:tgtEl>
                                      </p:cBhvr>
                                      <p:to x="100000" y="100000"/>
                                    </p:animScale>
                                    <p:animScale>
                                      <p:cBhvr>
                                        <p:cTn id="31" dur="26">
                                          <p:stCondLst>
                                            <p:cond delay="1642"/>
                                          </p:stCondLst>
                                        </p:cTn>
                                        <p:tgtEl>
                                          <p:spTgt spid="19"/>
                                        </p:tgtEl>
                                      </p:cBhvr>
                                      <p:to x="100000" y="90000"/>
                                    </p:animScale>
                                    <p:animScale>
                                      <p:cBhvr>
                                        <p:cTn id="32" dur="166" decel="50000">
                                          <p:stCondLst>
                                            <p:cond delay="1668"/>
                                          </p:stCondLst>
                                        </p:cTn>
                                        <p:tgtEl>
                                          <p:spTgt spid="19"/>
                                        </p:tgtEl>
                                      </p:cBhvr>
                                      <p:to x="100000" y="100000"/>
                                    </p:animScale>
                                    <p:animScale>
                                      <p:cBhvr>
                                        <p:cTn id="33" dur="26">
                                          <p:stCondLst>
                                            <p:cond delay="1808"/>
                                          </p:stCondLst>
                                        </p:cTn>
                                        <p:tgtEl>
                                          <p:spTgt spid="19"/>
                                        </p:tgtEl>
                                      </p:cBhvr>
                                      <p:to x="100000" y="95000"/>
                                    </p:animScale>
                                    <p:animScale>
                                      <p:cBhvr>
                                        <p:cTn id="34" dur="166" decel="50000">
                                          <p:stCondLst>
                                            <p:cond delay="1834"/>
                                          </p:stCondLst>
                                        </p:cTn>
                                        <p:tgtEl>
                                          <p:spTgt spid="19"/>
                                        </p:tgtEl>
                                      </p:cBhvr>
                                      <p:to x="100000" y="100000"/>
                                    </p:animScale>
                                  </p:childTnLst>
                                </p:cTn>
                              </p:par>
                              <p:par>
                                <p:cTn id="35" presetID="26"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80">
                                          <p:stCondLst>
                                            <p:cond delay="0"/>
                                          </p:stCondLst>
                                        </p:cTn>
                                        <p:tgtEl>
                                          <p:spTgt spid="18"/>
                                        </p:tgtEl>
                                      </p:cBhvr>
                                    </p:animEffect>
                                    <p:anim calcmode="lin" valueType="num">
                                      <p:cBhvr>
                                        <p:cTn id="3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43" dur="26">
                                          <p:stCondLst>
                                            <p:cond delay="650"/>
                                          </p:stCondLst>
                                        </p:cTn>
                                        <p:tgtEl>
                                          <p:spTgt spid="18"/>
                                        </p:tgtEl>
                                      </p:cBhvr>
                                      <p:to x="100000" y="60000"/>
                                    </p:animScale>
                                    <p:animScale>
                                      <p:cBhvr>
                                        <p:cTn id="44" dur="166" decel="50000">
                                          <p:stCondLst>
                                            <p:cond delay="676"/>
                                          </p:stCondLst>
                                        </p:cTn>
                                        <p:tgtEl>
                                          <p:spTgt spid="18"/>
                                        </p:tgtEl>
                                      </p:cBhvr>
                                      <p:to x="100000" y="100000"/>
                                    </p:animScale>
                                    <p:animScale>
                                      <p:cBhvr>
                                        <p:cTn id="45" dur="26">
                                          <p:stCondLst>
                                            <p:cond delay="1312"/>
                                          </p:stCondLst>
                                        </p:cTn>
                                        <p:tgtEl>
                                          <p:spTgt spid="18"/>
                                        </p:tgtEl>
                                      </p:cBhvr>
                                      <p:to x="100000" y="80000"/>
                                    </p:animScale>
                                    <p:animScale>
                                      <p:cBhvr>
                                        <p:cTn id="46" dur="166" decel="50000">
                                          <p:stCondLst>
                                            <p:cond delay="1338"/>
                                          </p:stCondLst>
                                        </p:cTn>
                                        <p:tgtEl>
                                          <p:spTgt spid="18"/>
                                        </p:tgtEl>
                                      </p:cBhvr>
                                      <p:to x="100000" y="100000"/>
                                    </p:animScale>
                                    <p:animScale>
                                      <p:cBhvr>
                                        <p:cTn id="47" dur="26">
                                          <p:stCondLst>
                                            <p:cond delay="1642"/>
                                          </p:stCondLst>
                                        </p:cTn>
                                        <p:tgtEl>
                                          <p:spTgt spid="18"/>
                                        </p:tgtEl>
                                      </p:cBhvr>
                                      <p:to x="100000" y="90000"/>
                                    </p:animScale>
                                    <p:animScale>
                                      <p:cBhvr>
                                        <p:cTn id="48" dur="166" decel="50000">
                                          <p:stCondLst>
                                            <p:cond delay="1668"/>
                                          </p:stCondLst>
                                        </p:cTn>
                                        <p:tgtEl>
                                          <p:spTgt spid="18"/>
                                        </p:tgtEl>
                                      </p:cBhvr>
                                      <p:to x="100000" y="100000"/>
                                    </p:animScale>
                                    <p:animScale>
                                      <p:cBhvr>
                                        <p:cTn id="49" dur="26">
                                          <p:stCondLst>
                                            <p:cond delay="1808"/>
                                          </p:stCondLst>
                                        </p:cTn>
                                        <p:tgtEl>
                                          <p:spTgt spid="18"/>
                                        </p:tgtEl>
                                      </p:cBhvr>
                                      <p:to x="100000" y="95000"/>
                                    </p:animScale>
                                    <p:animScale>
                                      <p:cBhvr>
                                        <p:cTn id="50" dur="166" decel="50000">
                                          <p:stCondLst>
                                            <p:cond delay="1834"/>
                                          </p:stCondLst>
                                        </p:cTn>
                                        <p:tgtEl>
                                          <p:spTgt spid="18"/>
                                        </p:tgtEl>
                                      </p:cBhvr>
                                      <p:to x="100000" y="100000"/>
                                    </p:animScale>
                                  </p:childTnLst>
                                </p:cTn>
                              </p:par>
                              <p:par>
                                <p:cTn id="51" presetID="26"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down)">
                                      <p:cBhvr>
                                        <p:cTn id="53" dur="580">
                                          <p:stCondLst>
                                            <p:cond delay="0"/>
                                          </p:stCondLst>
                                        </p:cTn>
                                        <p:tgtEl>
                                          <p:spTgt spid="15"/>
                                        </p:tgtEl>
                                      </p:cBhvr>
                                    </p:animEffect>
                                    <p:anim calcmode="lin" valueType="num">
                                      <p:cBhvr>
                                        <p:cTn id="5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59" dur="26">
                                          <p:stCondLst>
                                            <p:cond delay="650"/>
                                          </p:stCondLst>
                                        </p:cTn>
                                        <p:tgtEl>
                                          <p:spTgt spid="15"/>
                                        </p:tgtEl>
                                      </p:cBhvr>
                                      <p:to x="100000" y="60000"/>
                                    </p:animScale>
                                    <p:animScale>
                                      <p:cBhvr>
                                        <p:cTn id="60" dur="166" decel="50000">
                                          <p:stCondLst>
                                            <p:cond delay="676"/>
                                          </p:stCondLst>
                                        </p:cTn>
                                        <p:tgtEl>
                                          <p:spTgt spid="15"/>
                                        </p:tgtEl>
                                      </p:cBhvr>
                                      <p:to x="100000" y="100000"/>
                                    </p:animScale>
                                    <p:animScale>
                                      <p:cBhvr>
                                        <p:cTn id="61" dur="26">
                                          <p:stCondLst>
                                            <p:cond delay="1312"/>
                                          </p:stCondLst>
                                        </p:cTn>
                                        <p:tgtEl>
                                          <p:spTgt spid="15"/>
                                        </p:tgtEl>
                                      </p:cBhvr>
                                      <p:to x="100000" y="80000"/>
                                    </p:animScale>
                                    <p:animScale>
                                      <p:cBhvr>
                                        <p:cTn id="62" dur="166" decel="50000">
                                          <p:stCondLst>
                                            <p:cond delay="1338"/>
                                          </p:stCondLst>
                                        </p:cTn>
                                        <p:tgtEl>
                                          <p:spTgt spid="15"/>
                                        </p:tgtEl>
                                      </p:cBhvr>
                                      <p:to x="100000" y="100000"/>
                                    </p:animScale>
                                    <p:animScale>
                                      <p:cBhvr>
                                        <p:cTn id="63" dur="26">
                                          <p:stCondLst>
                                            <p:cond delay="1642"/>
                                          </p:stCondLst>
                                        </p:cTn>
                                        <p:tgtEl>
                                          <p:spTgt spid="15"/>
                                        </p:tgtEl>
                                      </p:cBhvr>
                                      <p:to x="100000" y="90000"/>
                                    </p:animScale>
                                    <p:animScale>
                                      <p:cBhvr>
                                        <p:cTn id="64" dur="166" decel="50000">
                                          <p:stCondLst>
                                            <p:cond delay="1668"/>
                                          </p:stCondLst>
                                        </p:cTn>
                                        <p:tgtEl>
                                          <p:spTgt spid="15"/>
                                        </p:tgtEl>
                                      </p:cBhvr>
                                      <p:to x="100000" y="100000"/>
                                    </p:animScale>
                                    <p:animScale>
                                      <p:cBhvr>
                                        <p:cTn id="65" dur="26">
                                          <p:stCondLst>
                                            <p:cond delay="1808"/>
                                          </p:stCondLst>
                                        </p:cTn>
                                        <p:tgtEl>
                                          <p:spTgt spid="15"/>
                                        </p:tgtEl>
                                      </p:cBhvr>
                                      <p:to x="100000" y="95000"/>
                                    </p:animScale>
                                    <p:animScale>
                                      <p:cBhvr>
                                        <p:cTn id="66" dur="166" decel="50000">
                                          <p:stCondLst>
                                            <p:cond delay="1834"/>
                                          </p:stCondLst>
                                        </p:cTn>
                                        <p:tgtEl>
                                          <p:spTgt spid="15"/>
                                        </p:tgtEl>
                                      </p:cBhvr>
                                      <p:to x="100000" y="100000"/>
                                    </p:animScale>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https://www.youtube.com/watch?v=qprevlYR9IQ</a:t>
            </a:r>
            <a:endParaRPr lang="en-US" dirty="0"/>
          </a:p>
          <a:p>
            <a:endParaRPr lang="en-US" dirty="0"/>
          </a:p>
        </p:txBody>
      </p:sp>
    </p:spTree>
    <p:extLst>
      <p:ext uri="{BB962C8B-B14F-4D97-AF65-F5344CB8AC3E}">
        <p14:creationId xmlns:p14="http://schemas.microsoft.com/office/powerpoint/2010/main" val="1426633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88459" y="742949"/>
            <a:ext cx="8030457" cy="5953685"/>
          </a:xfrm>
          <a:prstGeom prst="rect">
            <a:avLst/>
          </a:prstGeom>
        </p:spPr>
      </p:pic>
    </p:spTree>
    <p:extLst>
      <p:ext uri="{BB962C8B-B14F-4D97-AF65-F5344CB8AC3E}">
        <p14:creationId xmlns:p14="http://schemas.microsoft.com/office/powerpoint/2010/main" val="31530327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Reflection Using a Curved Barrier</a:t>
            </a:r>
          </a:p>
        </p:txBody>
      </p:sp>
      <p:sp>
        <p:nvSpPr>
          <p:cNvPr id="5" name="Content Placeholder 4"/>
          <p:cNvSpPr>
            <a:spLocks noGrp="1"/>
          </p:cNvSpPr>
          <p:nvPr>
            <p:ph idx="1"/>
          </p:nvPr>
        </p:nvSpPr>
        <p:spPr/>
        <p:txBody>
          <a:bodyPr>
            <a:normAutofit/>
          </a:bodyPr>
          <a:lstStyle/>
          <a:p>
            <a:r>
              <a:rPr lang="en-US" b="1" dirty="0"/>
              <a:t>Procedure</a:t>
            </a:r>
          </a:p>
          <a:p>
            <a:pPr marL="0" indent="0">
              <a:buNone/>
            </a:pPr>
            <a:r>
              <a:rPr lang="en-US" b="1" dirty="0"/>
              <a:t>1.</a:t>
            </a:r>
            <a:r>
              <a:rPr lang="en-US" dirty="0"/>
              <a:t>Replace the straight barrier with the curved barrier and position the curved barrier so it is aligned ‘parallel’ to the plane wave dipper as shown in Figure 1.3.</a:t>
            </a:r>
          </a:p>
          <a:p>
            <a:pPr marL="0" indent="0">
              <a:buNone/>
            </a:pPr>
            <a:r>
              <a:rPr lang="en-US" b="1" dirty="0"/>
              <a:t>2. </a:t>
            </a:r>
            <a:r>
              <a:rPr lang="en-US" dirty="0"/>
              <a:t>Turn on the light source. Trace the position of the curved barrier on the paper below the ripple tank.</a:t>
            </a:r>
          </a:p>
          <a:p>
            <a:pPr marL="0" indent="0">
              <a:buNone/>
            </a:pPr>
            <a:r>
              <a:rPr lang="en-US" b="1" dirty="0"/>
              <a:t>3. </a:t>
            </a:r>
            <a:r>
              <a:rPr lang="en-US" dirty="0"/>
              <a:t>Turn on the ripple generator.</a:t>
            </a:r>
          </a:p>
          <a:p>
            <a:pPr marL="0" indent="0">
              <a:buNone/>
            </a:pPr>
            <a:r>
              <a:rPr lang="en-US" b="1" dirty="0"/>
              <a:t>4. </a:t>
            </a:r>
            <a:r>
              <a:rPr lang="en-US" dirty="0"/>
              <a:t>Mark the position on the paper where the waves that reflect from the curved barrier appear to converge. Turn off the ripple generator.</a:t>
            </a:r>
          </a:p>
        </p:txBody>
      </p:sp>
      <p:pic>
        <p:nvPicPr>
          <p:cNvPr id="7" name="Picture 6"/>
          <p:cNvPicPr>
            <a:picLocks noChangeAspect="1"/>
          </p:cNvPicPr>
          <p:nvPr/>
        </p:nvPicPr>
        <p:blipFill>
          <a:blip r:embed="rId2"/>
          <a:stretch>
            <a:fillRect/>
          </a:stretch>
        </p:blipFill>
        <p:spPr>
          <a:xfrm>
            <a:off x="917228" y="2971799"/>
            <a:ext cx="4085968" cy="2819399"/>
          </a:xfrm>
          <a:prstGeom prst="rect">
            <a:avLst/>
          </a:prstGeom>
        </p:spPr>
      </p:pic>
      <p:sp>
        <p:nvSpPr>
          <p:cNvPr id="6" name="Text Placeholder 5"/>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116773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80" t="19223" r="3211" b="27960"/>
          <a:stretch/>
        </p:blipFill>
        <p:spPr>
          <a:xfrm>
            <a:off x="614149" y="968385"/>
            <a:ext cx="6816904" cy="4940488"/>
          </a:xfrm>
          <a:prstGeom prst="rect">
            <a:avLst/>
          </a:prstGeom>
        </p:spPr>
      </p:pic>
      <p:sp>
        <p:nvSpPr>
          <p:cNvPr id="6" name="Freeform 5"/>
          <p:cNvSpPr/>
          <p:nvPr/>
        </p:nvSpPr>
        <p:spPr>
          <a:xfrm>
            <a:off x="648435" y="4168052"/>
            <a:ext cx="5499872" cy="1777681"/>
          </a:xfrm>
          <a:custGeom>
            <a:avLst/>
            <a:gdLst>
              <a:gd name="connsiteX0" fmla="*/ 5097272 w 5499872"/>
              <a:gd name="connsiteY0" fmla="*/ 103697 h 1777681"/>
              <a:gd name="connsiteX1" fmla="*/ 5233750 w 5499872"/>
              <a:gd name="connsiteY1" fmla="*/ 90049 h 1777681"/>
              <a:gd name="connsiteX2" fmla="*/ 2777153 w 5499872"/>
              <a:gd name="connsiteY2" fmla="*/ 1004449 h 1777681"/>
              <a:gd name="connsiteX3" fmla="*/ 197726 w 5499872"/>
              <a:gd name="connsiteY3" fmla="*/ 472187 h 1777681"/>
              <a:gd name="connsiteX4" fmla="*/ 375147 w 5499872"/>
              <a:gd name="connsiteY4" fmla="*/ 1236461 h 1777681"/>
              <a:gd name="connsiteX5" fmla="*/ 1958287 w 5499872"/>
              <a:gd name="connsiteY5" fmla="*/ 1768724 h 1777681"/>
              <a:gd name="connsiteX6" fmla="*/ 3923565 w 5499872"/>
              <a:gd name="connsiteY6" fmla="*/ 1482121 h 1777681"/>
              <a:gd name="connsiteX7" fmla="*/ 5397523 w 5499872"/>
              <a:gd name="connsiteY7" fmla="*/ 403948 h 1777681"/>
              <a:gd name="connsiteX8" fmla="*/ 5370228 w 5499872"/>
              <a:gd name="connsiteY8" fmla="*/ 35458 h 1777681"/>
              <a:gd name="connsiteX9" fmla="*/ 5342932 w 5499872"/>
              <a:gd name="connsiteY9" fmla="*/ 35458 h 1777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99872" h="1777681">
                <a:moveTo>
                  <a:pt x="5097272" y="103697"/>
                </a:moveTo>
                <a:cubicBezTo>
                  <a:pt x="5358854" y="21810"/>
                  <a:pt x="5620437" y="-60076"/>
                  <a:pt x="5233750" y="90049"/>
                </a:cubicBezTo>
                <a:cubicBezTo>
                  <a:pt x="4847063" y="240174"/>
                  <a:pt x="3616490" y="940759"/>
                  <a:pt x="2777153" y="1004449"/>
                </a:cubicBezTo>
                <a:cubicBezTo>
                  <a:pt x="1937816" y="1068139"/>
                  <a:pt x="598060" y="433518"/>
                  <a:pt x="197726" y="472187"/>
                </a:cubicBezTo>
                <a:cubicBezTo>
                  <a:pt x="-202608" y="510856"/>
                  <a:pt x="81720" y="1020372"/>
                  <a:pt x="375147" y="1236461"/>
                </a:cubicBezTo>
                <a:cubicBezTo>
                  <a:pt x="668574" y="1452551"/>
                  <a:pt x="1366884" y="1727781"/>
                  <a:pt x="1958287" y="1768724"/>
                </a:cubicBezTo>
                <a:cubicBezTo>
                  <a:pt x="2549690" y="1809667"/>
                  <a:pt x="3350359" y="1709584"/>
                  <a:pt x="3923565" y="1482121"/>
                </a:cubicBezTo>
                <a:cubicBezTo>
                  <a:pt x="4496771" y="1254658"/>
                  <a:pt x="5156413" y="645058"/>
                  <a:pt x="5397523" y="403948"/>
                </a:cubicBezTo>
                <a:cubicBezTo>
                  <a:pt x="5638633" y="162838"/>
                  <a:pt x="5379327" y="96873"/>
                  <a:pt x="5370228" y="35458"/>
                </a:cubicBezTo>
                <a:cubicBezTo>
                  <a:pt x="5361129" y="-25957"/>
                  <a:pt x="5352030" y="4750"/>
                  <a:pt x="5342932" y="3545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261815" y="3057099"/>
            <a:ext cx="95534" cy="955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3"/>
            <a:endCxn id="6" idx="2"/>
          </p:cNvCxnSpPr>
          <p:nvPr/>
        </p:nvCxnSpPr>
        <p:spPr>
          <a:xfrm>
            <a:off x="3275806" y="3138642"/>
            <a:ext cx="149782" cy="203385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487010" y="3630305"/>
            <a:ext cx="1071182" cy="369332"/>
          </a:xfrm>
          <a:prstGeom prst="rect">
            <a:avLst/>
          </a:prstGeom>
          <a:noFill/>
        </p:spPr>
        <p:txBody>
          <a:bodyPr wrap="square" rtlCol="0">
            <a:spAutoFit/>
          </a:bodyPr>
          <a:lstStyle/>
          <a:p>
            <a:r>
              <a:rPr lang="en-US" dirty="0"/>
              <a:t>9.2cm</a:t>
            </a:r>
          </a:p>
        </p:txBody>
      </p:sp>
      <p:cxnSp>
        <p:nvCxnSpPr>
          <p:cNvPr id="11" name="Straight Connector 10"/>
          <p:cNvCxnSpPr/>
          <p:nvPr/>
        </p:nvCxnSpPr>
        <p:spPr>
          <a:xfrm>
            <a:off x="1214651" y="4763069"/>
            <a:ext cx="2210937" cy="397897"/>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398371" y="4537112"/>
            <a:ext cx="1910608" cy="623854"/>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4923423" y="4373338"/>
            <a:ext cx="805219" cy="327547"/>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flipV="1">
            <a:off x="837456" y="4611405"/>
            <a:ext cx="754390" cy="356007"/>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1160059" y="1119116"/>
            <a:ext cx="2047164" cy="3581769"/>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3261815" y="1119116"/>
            <a:ext cx="2064217" cy="3417995"/>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8775678" y="2468393"/>
                <a:ext cx="3193576" cy="3809889"/>
              </a:xfrm>
              <a:prstGeom prst="rect">
                <a:avLst/>
              </a:prstGeom>
              <a:noFill/>
            </p:spPr>
            <p:txBody>
              <a:bodyPr wrap="square" rtlCol="0">
                <a:spAutoFit/>
              </a:bodyPr>
              <a:lstStyle/>
              <a:p>
                <a:r>
                  <a:rPr lang="en-US" dirty="0"/>
                  <a:t>R=2f</a:t>
                </a:r>
              </a:p>
              <a:p>
                <a:r>
                  <a:rPr lang="en-US" dirty="0"/>
                  <a:t>R=radius of curvature</a:t>
                </a:r>
              </a:p>
              <a:p>
                <a:r>
                  <a:rPr lang="en-US" dirty="0"/>
                  <a:t>f=focal length</a:t>
                </a:r>
              </a:p>
              <a:p>
                <a:endParaRPr lang="en-US" dirty="0"/>
              </a:p>
              <a:p>
                <a:r>
                  <a:rPr lang="en-US" dirty="0"/>
                  <a:t>f=9.2cm     R*=18cm</a:t>
                </a:r>
              </a:p>
              <a:p>
                <a:r>
                  <a:rPr lang="en-US" dirty="0"/>
                  <a:t>R=2f</a:t>
                </a:r>
              </a:p>
              <a:p>
                <a:r>
                  <a:rPr lang="en-US" dirty="0"/>
                  <a:t>R=2(9.2)=18.4</a:t>
                </a:r>
              </a:p>
              <a:p>
                <a:r>
                  <a:rPr lang="en-US" dirty="0"/>
                  <a:t>R*=18cm</a:t>
                </a:r>
              </a:p>
              <a:p>
                <a:r>
                  <a:rPr lang="en-US" dirty="0"/>
                  <a:t>Percentage error</a:t>
                </a:r>
              </a:p>
              <a:p>
                <a:r>
                  <a:rPr lang="en-US" dirty="0"/>
                  <a:t>=</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18.4−18</m:t>
                        </m:r>
                      </m:num>
                      <m:den>
                        <m:r>
                          <a:rPr lang="en-US" b="0" i="1" smtClean="0">
                            <a:latin typeface="Cambria Math" panose="02040503050406030204" pitchFamily="18" charset="0"/>
                          </a:rPr>
                          <m:t>18.4</m:t>
                        </m:r>
                      </m:den>
                    </m:f>
                    <m:r>
                      <a:rPr lang="en-US" b="0" i="0" smtClean="0">
                        <a:latin typeface="Cambria Math" panose="02040503050406030204" pitchFamily="18" charset="0"/>
                      </a:rPr>
                      <m:t> ∗100%</m:t>
                    </m:r>
                  </m:oMath>
                </a14:m>
                <a:endParaRPr lang="en-US" b="0" dirty="0"/>
              </a:p>
              <a:p>
                <a:r>
                  <a:rPr lang="en-US" dirty="0"/>
                  <a:t>=2.2%</a:t>
                </a:r>
              </a:p>
              <a:p>
                <a:endParaRPr lang="en-US" dirty="0"/>
              </a:p>
              <a:p>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8775678" y="2468393"/>
                <a:ext cx="3193576" cy="3809889"/>
              </a:xfrm>
              <a:prstGeom prst="rect">
                <a:avLst/>
              </a:prstGeom>
              <a:blipFill rotWithShape="0">
                <a:blip r:embed="rId3"/>
                <a:stretch>
                  <a:fillRect l="-1721" t="-960"/>
                </a:stretch>
              </a:blipFill>
            </p:spPr>
            <p:txBody>
              <a:bodyPr/>
              <a:lstStyle/>
              <a:p>
                <a:r>
                  <a:rPr lang="en-US">
                    <a:noFill/>
                  </a:rPr>
                  <a:t> </a:t>
                </a:r>
              </a:p>
            </p:txBody>
          </p:sp>
        </mc:Fallback>
      </mc:AlternateContent>
      <p:cxnSp>
        <p:nvCxnSpPr>
          <p:cNvPr id="15" name="Straight Connector 14"/>
          <p:cNvCxnSpPr/>
          <p:nvPr/>
        </p:nvCxnSpPr>
        <p:spPr>
          <a:xfrm flipH="1" flipV="1">
            <a:off x="3239789" y="1193917"/>
            <a:ext cx="203043" cy="3889449"/>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1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Refraction</a:t>
            </a:r>
          </a:p>
        </p:txBody>
      </p:sp>
      <p:sp>
        <p:nvSpPr>
          <p:cNvPr id="3" name="Subtitle 2"/>
          <p:cNvSpPr>
            <a:spLocks noGrp="1"/>
          </p:cNvSpPr>
          <p:nvPr>
            <p:ph type="subTitle" idx="1"/>
          </p:nvPr>
        </p:nvSpPr>
        <p:spPr/>
        <p:txBody>
          <a:bodyPr/>
          <a:lstStyle/>
          <a:p>
            <a:r>
              <a:rPr lang="en-US" dirty="0"/>
              <a:t>The purpose of this activity is to show how waves change direction as they pass from</a:t>
            </a:r>
          </a:p>
          <a:p>
            <a:r>
              <a:rPr lang="en-US" dirty="0"/>
              <a:t>one region to another where the wave speed is different.</a:t>
            </a:r>
          </a:p>
        </p:txBody>
      </p:sp>
    </p:spTree>
    <p:extLst>
      <p:ext uri="{BB962C8B-B14F-4D97-AF65-F5344CB8AC3E}">
        <p14:creationId xmlns:p14="http://schemas.microsoft.com/office/powerpoint/2010/main" val="1278291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US" dirty="0"/>
              <a:t>Refraction</a:t>
            </a:r>
          </a:p>
        </p:txBody>
      </p:sp>
      <p:sp>
        <p:nvSpPr>
          <p:cNvPr id="5" name="Picture Placeholder 4"/>
          <p:cNvSpPr>
            <a:spLocks noGrp="1"/>
          </p:cNvSpPr>
          <p:nvPr>
            <p:ph type="pic" idx="1"/>
          </p:nvPr>
        </p:nvSpPr>
        <p:spPr>
          <a:xfrm>
            <a:off x="7199834" y="2820646"/>
            <a:ext cx="3903259" cy="2658470"/>
          </a:xfrm>
        </p:spPr>
        <p:style>
          <a:lnRef idx="2">
            <a:schemeClr val="accent1">
              <a:shade val="50000"/>
            </a:schemeClr>
          </a:lnRef>
          <a:fillRef idx="1">
            <a:schemeClr val="accent1"/>
          </a:fillRef>
          <a:effectRef idx="0">
            <a:schemeClr val="accent1"/>
          </a:effectRef>
          <a:fontRef idx="minor">
            <a:schemeClr val="lt1"/>
          </a:fontRef>
        </p:style>
      </p:sp>
      <p:sp>
        <p:nvSpPr>
          <p:cNvPr id="6" name="Text Placeholder 5"/>
          <p:cNvSpPr>
            <a:spLocks noGrp="1"/>
          </p:cNvSpPr>
          <p:nvPr>
            <p:ph type="body" sz="half" idx="2"/>
          </p:nvPr>
        </p:nvSpPr>
        <p:spPr>
          <a:xfrm>
            <a:off x="912050" y="2659716"/>
            <a:ext cx="5934950" cy="2819400"/>
          </a:xfrm>
        </p:spPr>
        <p:txBody>
          <a:bodyPr>
            <a:normAutofit fontScale="85000" lnSpcReduction="10000"/>
          </a:bodyPr>
          <a:lstStyle/>
          <a:p>
            <a:r>
              <a:rPr lang="en-US" dirty="0"/>
              <a:t>As a wave travels from one medium to another where the wave</a:t>
            </a:r>
          </a:p>
          <a:p>
            <a:r>
              <a:rPr lang="en-US" dirty="0"/>
              <a:t>speed is different, the wave bends to a new direction. If the wave</a:t>
            </a:r>
          </a:p>
          <a:p>
            <a:r>
              <a:rPr lang="en-US" dirty="0"/>
              <a:t>slows down, the wave will bend toward the normal of the interface</a:t>
            </a:r>
          </a:p>
          <a:p>
            <a:r>
              <a:rPr lang="en-US" dirty="0"/>
              <a:t>between one medium and the other as shown in Figure 2.1. This</a:t>
            </a:r>
          </a:p>
          <a:p>
            <a:r>
              <a:rPr lang="en-US" dirty="0"/>
              <a:t>bending is called refraction.</a:t>
            </a:r>
          </a:p>
        </p:txBody>
      </p:sp>
      <p:pic>
        <p:nvPicPr>
          <p:cNvPr id="7" name="Picture 6"/>
          <p:cNvPicPr>
            <a:picLocks noChangeAspect="1"/>
          </p:cNvPicPr>
          <p:nvPr/>
        </p:nvPicPr>
        <p:blipFill>
          <a:blip r:embed="rId2"/>
          <a:stretch>
            <a:fillRect/>
          </a:stretch>
        </p:blipFill>
        <p:spPr>
          <a:xfrm>
            <a:off x="7315200" y="2915912"/>
            <a:ext cx="3589361" cy="2412050"/>
          </a:xfrm>
          <a:prstGeom prst="rect">
            <a:avLst/>
          </a:prstGeom>
        </p:spPr>
      </p:pic>
    </p:spTree>
    <p:extLst>
      <p:ext uri="{BB962C8B-B14F-4D97-AF65-F5344CB8AC3E}">
        <p14:creationId xmlns:p14="http://schemas.microsoft.com/office/powerpoint/2010/main" val="120522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13795" y="769743"/>
            <a:ext cx="10353761" cy="1326321"/>
          </a:xfrm>
        </p:spPr>
        <p:txBody>
          <a:bodyPr/>
          <a:lstStyle/>
          <a:p>
            <a:r>
              <a:rPr lang="en-US" dirty="0"/>
              <a:t>Setup</a:t>
            </a:r>
            <a:br>
              <a:rPr lang="en-US" dirty="0"/>
            </a:br>
            <a:endParaRPr lang="en-US" dirty="0"/>
          </a:p>
        </p:txBody>
      </p:sp>
      <p:sp>
        <p:nvSpPr>
          <p:cNvPr id="6" name="Content Placeholder 5"/>
          <p:cNvSpPr>
            <a:spLocks noGrp="1"/>
          </p:cNvSpPr>
          <p:nvPr>
            <p:ph idx="1"/>
          </p:nvPr>
        </p:nvSpPr>
        <p:spPr/>
        <p:txBody>
          <a:bodyPr>
            <a:normAutofit fontScale="77500" lnSpcReduction="20000"/>
          </a:bodyPr>
          <a:lstStyle/>
          <a:p>
            <a:r>
              <a:rPr lang="en-US" b="1" dirty="0"/>
              <a:t>1. </a:t>
            </a:r>
            <a:r>
              <a:rPr lang="en-US" dirty="0"/>
              <a:t>Mount the light source onto its rod at the back edge of the ripple tank.</a:t>
            </a:r>
          </a:p>
          <a:p>
            <a:r>
              <a:rPr lang="en-US" b="1" dirty="0"/>
              <a:t>2. </a:t>
            </a:r>
            <a:r>
              <a:rPr lang="en-US" dirty="0"/>
              <a:t>Pour a small amount of water into the tank and adjust the feet on the legs of the tank to level the tank.</a:t>
            </a:r>
          </a:p>
          <a:p>
            <a:r>
              <a:rPr lang="en-US" b="1" dirty="0"/>
              <a:t>3. </a:t>
            </a:r>
            <a:r>
              <a:rPr lang="en-US" dirty="0"/>
              <a:t>Place the trapezoidal refractor in the middle of the tank and add about 700 mL of water, or enough water so that the water level is at the top edge of the refractor.</a:t>
            </a:r>
          </a:p>
          <a:p>
            <a:r>
              <a:rPr lang="en-US" b="1" dirty="0"/>
              <a:t>4. </a:t>
            </a:r>
            <a:r>
              <a:rPr lang="en-US" dirty="0"/>
              <a:t>Use a rod and base to support the ripple generator and position the generator over the midpoint of one side of the ripple tank. Plug the light source into the ripple generator and connect the ripple generator to its power adapter.</a:t>
            </a:r>
          </a:p>
          <a:p>
            <a:r>
              <a:rPr lang="en-US" b="1" dirty="0"/>
              <a:t>5. </a:t>
            </a:r>
            <a:r>
              <a:rPr lang="en-US" dirty="0"/>
              <a:t>Connect the plane wave dipper to the ripple arms. Adjust the ripple generator until the bottom of the plane wave dipper is barely in contact with the surface of the water.</a:t>
            </a:r>
          </a:p>
          <a:p>
            <a:r>
              <a:rPr lang="en-US" b="1" dirty="0"/>
              <a:t>6. </a:t>
            </a:r>
            <a:r>
              <a:rPr lang="en-US" dirty="0"/>
              <a:t>Place a sheet of paper directly under the ripple tank so you will be able to sketch the images of the waves that are projected onto the sheet by the light source</a:t>
            </a:r>
          </a:p>
        </p:txBody>
      </p:sp>
    </p:spTree>
    <p:extLst>
      <p:ext uri="{BB962C8B-B14F-4D97-AF65-F5344CB8AC3E}">
        <p14:creationId xmlns:p14="http://schemas.microsoft.com/office/powerpoint/2010/main" val="1977040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125337" y="2124785"/>
            <a:ext cx="5593752" cy="3429854"/>
          </a:xfrm>
          <a:prstGeom prst="rect">
            <a:avLst/>
          </a:prstGeom>
        </p:spPr>
      </p:pic>
    </p:spTree>
    <p:extLst>
      <p:ext uri="{BB962C8B-B14F-4D97-AF65-F5344CB8AC3E}">
        <p14:creationId xmlns:p14="http://schemas.microsoft.com/office/powerpoint/2010/main" val="4171302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a:t>
            </a:r>
          </a:p>
        </p:txBody>
      </p:sp>
      <p:sp>
        <p:nvSpPr>
          <p:cNvPr id="3" name="Content Placeholder 2"/>
          <p:cNvSpPr>
            <a:spLocks noGrp="1"/>
          </p:cNvSpPr>
          <p:nvPr>
            <p:ph idx="1"/>
          </p:nvPr>
        </p:nvSpPr>
        <p:spPr>
          <a:xfrm>
            <a:off x="913795" y="1596787"/>
            <a:ext cx="10353762" cy="4735773"/>
          </a:xfrm>
        </p:spPr>
        <p:txBody>
          <a:bodyPr>
            <a:normAutofit fontScale="85000" lnSpcReduction="10000"/>
          </a:bodyPr>
          <a:lstStyle/>
          <a:p>
            <a:pPr marL="0" indent="0">
              <a:buNone/>
            </a:pPr>
            <a:r>
              <a:rPr lang="en-US" dirty="0"/>
              <a:t>Arrange the trapezoidal refractor in the water in the middle of the tank so the rectangular end of the refractor is parallel to the plane wave dipper and about 5 cm from the dipper (see Figure 2.2). </a:t>
            </a:r>
          </a:p>
          <a:p>
            <a:pPr marL="0" indent="0">
              <a:buNone/>
            </a:pPr>
            <a:r>
              <a:rPr lang="en-US" b="1" dirty="0"/>
              <a:t>2. </a:t>
            </a:r>
            <a:r>
              <a:rPr lang="en-US" dirty="0"/>
              <a:t>Add just enough water to the tank so that the refractor is evenly covered by less than 1 mm of water. </a:t>
            </a:r>
          </a:p>
          <a:p>
            <a:pPr marL="0" indent="0">
              <a:buNone/>
            </a:pPr>
            <a:r>
              <a:rPr lang="en-US" b="1" dirty="0"/>
              <a:t>3. </a:t>
            </a:r>
            <a:r>
              <a:rPr lang="en-US" dirty="0"/>
              <a:t>Turn on the ripple generator and the light source . Set the ripple generator frequency to 15 Hz or less. adjust it as necessary to make a clear pattern of plane waves. </a:t>
            </a:r>
          </a:p>
          <a:p>
            <a:pPr marL="0" indent="0">
              <a:buNone/>
            </a:pPr>
            <a:r>
              <a:rPr lang="en-US" b="1" dirty="0"/>
              <a:t>4. </a:t>
            </a:r>
            <a:r>
              <a:rPr lang="en-US" dirty="0"/>
              <a:t>On the paper below the tank, trace the outline of the trapezoidal refractor.</a:t>
            </a:r>
          </a:p>
          <a:p>
            <a:pPr marL="0" indent="0">
              <a:buNone/>
            </a:pPr>
            <a:r>
              <a:rPr lang="en-US" b="1" dirty="0"/>
              <a:t>5. </a:t>
            </a:r>
            <a:r>
              <a:rPr lang="en-US" dirty="0"/>
              <a:t>Place the ruler parallel to the plane waves that are incoming to the refractor. Sketch lines to show the incoming wave fronts. </a:t>
            </a:r>
          </a:p>
          <a:p>
            <a:pPr marL="0" indent="0">
              <a:buNone/>
            </a:pPr>
            <a:r>
              <a:rPr lang="en-US" b="1" dirty="0"/>
              <a:t>6. </a:t>
            </a:r>
            <a:r>
              <a:rPr lang="en-US" dirty="0"/>
              <a:t>On the outline of the refractor, trace the shapes of the refracted waves to show the bending of the refracted waves as they travel over the refractor.</a:t>
            </a:r>
          </a:p>
          <a:p>
            <a:pPr marL="0" indent="0">
              <a:buNone/>
            </a:pPr>
            <a:r>
              <a:rPr lang="en-US" b="1" dirty="0"/>
              <a:t>7. </a:t>
            </a:r>
            <a:r>
              <a:rPr lang="en-US" dirty="0"/>
              <a:t>After sketching the waves, </a:t>
            </a:r>
            <a:r>
              <a:rPr lang="en-US" i="1" dirty="0"/>
              <a:t>reverse </a:t>
            </a:r>
            <a:r>
              <a:rPr lang="en-US" dirty="0"/>
              <a:t>the trapezoidal refractor so that the triangular end of the refractor points toward the plane wave dipper and repeat the procedure.</a:t>
            </a:r>
          </a:p>
          <a:p>
            <a:pPr marL="0" indent="0">
              <a:buNone/>
            </a:pPr>
            <a:r>
              <a:rPr lang="en-US" b="1" dirty="0"/>
              <a:t>8. </a:t>
            </a:r>
            <a:r>
              <a:rPr lang="en-US" dirty="0"/>
              <a:t>Turn off the ripple generator and light source.</a:t>
            </a:r>
          </a:p>
        </p:txBody>
      </p:sp>
    </p:spTree>
    <p:extLst>
      <p:ext uri="{BB962C8B-B14F-4D97-AF65-F5344CB8AC3E}">
        <p14:creationId xmlns:p14="http://schemas.microsoft.com/office/powerpoint/2010/main" val="1804485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Refraction Using a trapezoidal</a:t>
            </a:r>
            <a:br>
              <a:rPr lang="en-US" dirty="0"/>
            </a:br>
            <a:r>
              <a:rPr lang="en-US" dirty="0"/>
              <a:t>refractor.</a:t>
            </a:r>
          </a:p>
        </p:txBody>
      </p:sp>
      <p:pic>
        <p:nvPicPr>
          <p:cNvPr id="3074" name="Picture 2" descr="Lab 3: Wave Phenomena in the Ripple Tank"/>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3795" y="2523343"/>
            <a:ext cx="4108581" cy="27446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290409" y="2523343"/>
            <a:ext cx="4146769" cy="2608215"/>
          </a:xfrm>
          <a:prstGeom prst="rect">
            <a:avLst/>
          </a:prstGeom>
        </p:spPr>
      </p:pic>
    </p:spTree>
    <p:extLst>
      <p:ext uri="{BB962C8B-B14F-4D97-AF65-F5344CB8AC3E}">
        <p14:creationId xmlns:p14="http://schemas.microsoft.com/office/powerpoint/2010/main" val="2035053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769" t="8826" r="20423" b="49668"/>
          <a:stretch/>
        </p:blipFill>
        <p:spPr>
          <a:xfrm>
            <a:off x="32591" y="545910"/>
            <a:ext cx="7806519" cy="5377219"/>
          </a:xfrm>
        </p:spPr>
      </p:pic>
      <mc:AlternateContent xmlns:mc="http://schemas.openxmlformats.org/markup-compatibility/2006" xmlns:a14="http://schemas.microsoft.com/office/drawing/2010/main">
        <mc:Choice Requires="a14">
          <p:sp>
            <p:nvSpPr>
              <p:cNvPr id="6" name="TextBox 5"/>
              <p:cNvSpPr txBox="1"/>
              <p:nvPr/>
            </p:nvSpPr>
            <p:spPr>
              <a:xfrm>
                <a:off x="8598089" y="968991"/>
                <a:ext cx="1173708" cy="540020"/>
              </a:xfrm>
              <a:prstGeom prst="rect">
                <a:avLst/>
              </a:prstGeom>
              <a:noFill/>
            </p:spPr>
            <p:txBody>
              <a:bodyPr wrap="square" rtlCol="0">
                <a:spAutoFit/>
              </a:bodyPr>
              <a:lstStyle/>
              <a:p>
                <a:r>
                  <a:rPr lang="en-US" dirty="0">
                    <a:cs typeface="Times New Roman" panose="02020603050405020304" pitchFamily="18" charset="0"/>
                  </a:rPr>
                  <a:t>n=</a:t>
                </a:r>
                <a14:m>
                  <m:oMath xmlns:m="http://schemas.openxmlformats.org/officeDocument/2006/math">
                    <m:f>
                      <m:fPr>
                        <m:ctrlPr>
                          <a:rPr lang="en-US" i="1" smtClean="0">
                            <a:latin typeface="Cambria Math" panose="02040503050406030204" pitchFamily="18" charset="0"/>
                            <a:cs typeface="Times New Roman" panose="02020603050405020304" pitchFamily="18" charset="0"/>
                          </a:rPr>
                        </m:ctrlPr>
                      </m:fPr>
                      <m:num>
                        <m:r>
                          <m:rPr>
                            <m:nor/>
                          </m:rPr>
                          <a:rPr lang="en-US" dirty="0"/>
                          <m:t>sin</m:t>
                        </m:r>
                        <m:r>
                          <m:rPr>
                            <m:nor/>
                          </m:rPr>
                          <a:rPr lang="el-GR" dirty="0">
                            <a:latin typeface="Times New Roman" panose="02020603050405020304" pitchFamily="18" charset="0"/>
                            <a:cs typeface="Times New Roman" panose="02020603050405020304" pitchFamily="18" charset="0"/>
                          </a:rPr>
                          <m:t>ϴ</m:t>
                        </m:r>
                        <m:r>
                          <m:rPr>
                            <m:nor/>
                          </m:rPr>
                          <a:rPr lang="en-US" b="0" i="0" baseline="-25000" dirty="0" smtClean="0">
                            <a:latin typeface="Times New Roman" panose="02020603050405020304" pitchFamily="18" charset="0"/>
                            <a:cs typeface="Times New Roman" panose="02020603050405020304" pitchFamily="18" charset="0"/>
                          </a:rPr>
                          <m:t>i</m:t>
                        </m:r>
                      </m:num>
                      <m:den>
                        <m:r>
                          <m:rPr>
                            <m:nor/>
                          </m:rPr>
                          <a:rPr lang="en-US" dirty="0"/>
                          <m:t>sin</m:t>
                        </m:r>
                        <m:r>
                          <m:rPr>
                            <m:nor/>
                          </m:rPr>
                          <a:rPr lang="el-GR" dirty="0">
                            <a:latin typeface="Times New Roman" panose="02020603050405020304" pitchFamily="18" charset="0"/>
                            <a:cs typeface="Times New Roman" panose="02020603050405020304" pitchFamily="18" charset="0"/>
                          </a:rPr>
                          <m:t>ϴ</m:t>
                        </m:r>
                        <m:r>
                          <m:rPr>
                            <m:nor/>
                          </m:rPr>
                          <a:rPr lang="en-US" b="0" i="0" baseline="-25000" dirty="0" smtClean="0">
                            <a:latin typeface="Times New Roman" panose="02020603050405020304" pitchFamily="18" charset="0"/>
                            <a:cs typeface="Times New Roman" panose="02020603050405020304" pitchFamily="18" charset="0"/>
                          </a:rPr>
                          <m:t>r</m:t>
                        </m:r>
                      </m:den>
                    </m:f>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598089" y="968991"/>
                <a:ext cx="1173708" cy="540020"/>
              </a:xfrm>
              <a:prstGeom prst="rect">
                <a:avLst/>
              </a:prstGeom>
              <a:blipFill rotWithShape="0">
                <a:blip r:embed="rId3"/>
                <a:stretch>
                  <a:fillRect l="-4145" b="-44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8598089" y="1612039"/>
                <a:ext cx="2088108" cy="539187"/>
              </a:xfrm>
              <a:prstGeom prst="rect">
                <a:avLst/>
              </a:prstGeom>
              <a:noFill/>
            </p:spPr>
            <p:txBody>
              <a:bodyPr wrap="square" rtlCol="0">
                <a:spAutoFit/>
              </a:bodyPr>
              <a:lstStyle/>
              <a:p>
                <a:r>
                  <a:rPr lang="en-US" dirty="0">
                    <a:cs typeface="Times New Roman" panose="02020603050405020304" pitchFamily="18" charset="0"/>
                  </a:rPr>
                  <a:t>n=</a:t>
                </a:r>
                <a14:m>
                  <m:oMath xmlns:m="http://schemas.openxmlformats.org/officeDocument/2006/math">
                    <m:f>
                      <m:fPr>
                        <m:ctrlPr>
                          <a:rPr lang="en-US" i="1" smtClean="0">
                            <a:latin typeface="Cambria Math" panose="02040503050406030204" pitchFamily="18" charset="0"/>
                            <a:cs typeface="Times New Roman" panose="02020603050405020304" pitchFamily="18" charset="0"/>
                          </a:rPr>
                        </m:ctrlPr>
                      </m:fPr>
                      <m:num>
                        <m:r>
                          <m:rPr>
                            <m:nor/>
                          </m:rPr>
                          <a:rPr lang="en-US" dirty="0"/>
                          <m:t>sin</m:t>
                        </m:r>
                        <m:r>
                          <m:rPr>
                            <m:nor/>
                          </m:rPr>
                          <a:rPr lang="en-US" b="0" dirty="0" smtClean="0"/>
                          <m:t>90</m:t>
                        </m:r>
                      </m:num>
                      <m:den>
                        <m:r>
                          <m:rPr>
                            <m:nor/>
                          </m:rPr>
                          <a:rPr lang="en-US" dirty="0"/>
                          <m:t>si</m:t>
                        </m:r>
                        <m:r>
                          <m:rPr>
                            <m:nor/>
                          </m:rPr>
                          <a:rPr lang="en-US" b="0" i="0" dirty="0" smtClean="0"/>
                          <m:t>n</m:t>
                        </m:r>
                        <m:r>
                          <m:rPr>
                            <m:nor/>
                          </m:rPr>
                          <a:rPr lang="en-US" b="0" i="0" dirty="0" smtClean="0"/>
                          <m:t>70</m:t>
                        </m:r>
                      </m:den>
                    </m:f>
                  </m:oMath>
                </a14:m>
                <a:r>
                  <a:rPr lang="en-US" dirty="0"/>
                  <a:t>=1.06</a:t>
                </a:r>
              </a:p>
            </p:txBody>
          </p:sp>
        </mc:Choice>
        <mc:Fallback xmlns="">
          <p:sp>
            <p:nvSpPr>
              <p:cNvPr id="7" name="TextBox 6"/>
              <p:cNvSpPr txBox="1">
                <a:spLocks noRot="1" noChangeAspect="1" noMove="1" noResize="1" noEditPoints="1" noAdjustHandles="1" noChangeArrowheads="1" noChangeShapeType="1" noTextEdit="1"/>
              </p:cNvSpPr>
              <p:nvPr/>
            </p:nvSpPr>
            <p:spPr>
              <a:xfrm>
                <a:off x="8598089" y="1612039"/>
                <a:ext cx="2088108" cy="539187"/>
              </a:xfrm>
              <a:prstGeom prst="rect">
                <a:avLst/>
              </a:prstGeom>
              <a:blipFill rotWithShape="0">
                <a:blip r:embed="rId4"/>
                <a:stretch>
                  <a:fillRect l="-2332" b="-4494"/>
                </a:stretch>
              </a:blipFill>
            </p:spPr>
            <p:txBody>
              <a:bodyPr/>
              <a:lstStyle/>
              <a:p>
                <a:r>
                  <a:rPr lang="en-US">
                    <a:noFill/>
                  </a:rPr>
                  <a:t> </a:t>
                </a:r>
              </a:p>
            </p:txBody>
          </p:sp>
        </mc:Fallback>
      </mc:AlternateContent>
      <p:pic>
        <p:nvPicPr>
          <p:cNvPr id="5122" name="Picture 2" descr="V=Fλ The Wave Equation - YouTube"/>
          <p:cNvPicPr>
            <a:picLocks noChangeAspect="1" noChangeArrowheads="1"/>
          </p:cNvPicPr>
          <p:nvPr/>
        </p:nvPicPr>
        <p:blipFill rotWithShape="1">
          <a:blip r:embed="rId5">
            <a:extLst>
              <a:ext uri="{28A0092B-C50C-407E-A947-70E740481C1C}">
                <a14:useLocalDpi xmlns:a14="http://schemas.microsoft.com/office/drawing/2010/main" val="0"/>
              </a:ext>
            </a:extLst>
          </a:blip>
          <a:srcRect l="-1791" t="17362" r="5791" b="17364"/>
          <a:stretch/>
        </p:blipFill>
        <p:spPr bwMode="auto">
          <a:xfrm>
            <a:off x="8317375" y="2322492"/>
            <a:ext cx="2649535" cy="135112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052179" y="3957851"/>
            <a:ext cx="4139821" cy="1477328"/>
          </a:xfrm>
          <a:prstGeom prst="rect">
            <a:avLst/>
          </a:prstGeom>
          <a:noFill/>
        </p:spPr>
        <p:txBody>
          <a:bodyPr wrap="square" rtlCol="0">
            <a:spAutoFit/>
          </a:bodyPr>
          <a:lstStyle/>
          <a:p>
            <a:r>
              <a:rPr lang="el-GR" dirty="0">
                <a:latin typeface="Times New Roman" panose="02020603050405020304" pitchFamily="18" charset="0"/>
                <a:cs typeface="Times New Roman" panose="02020603050405020304" pitchFamily="18" charset="0"/>
              </a:rPr>
              <a:t>λ</a:t>
            </a:r>
            <a:r>
              <a:rPr lang="en-US" dirty="0">
                <a:latin typeface="Times New Roman" panose="02020603050405020304" pitchFamily="18" charset="0"/>
                <a:cs typeface="Times New Roman" panose="02020603050405020304" pitchFamily="18" charset="0"/>
              </a:rPr>
              <a:t>1=1.9m         </a:t>
            </a:r>
            <a:r>
              <a:rPr lang="el-GR" dirty="0">
                <a:latin typeface="Times New Roman" panose="02020603050405020304" pitchFamily="18" charset="0"/>
                <a:cs typeface="Times New Roman" panose="02020603050405020304" pitchFamily="18" charset="0"/>
              </a:rPr>
              <a:t>λ</a:t>
            </a:r>
            <a:r>
              <a:rPr lang="en-US" dirty="0">
                <a:latin typeface="Times New Roman" panose="02020603050405020304" pitchFamily="18" charset="0"/>
                <a:cs typeface="Times New Roman" panose="02020603050405020304" pitchFamily="18" charset="0"/>
              </a:rPr>
              <a:t>2=1.8cm     </a:t>
            </a:r>
            <a:endParaRPr lang="en-US" dirty="0"/>
          </a:p>
          <a:p>
            <a:r>
              <a:rPr lang="en-US" dirty="0">
                <a:latin typeface="Times New Roman" panose="02020603050405020304" pitchFamily="18" charset="0"/>
                <a:cs typeface="Times New Roman" panose="02020603050405020304" pitchFamily="18" charset="0"/>
              </a:rPr>
              <a:t>f=20Hz   </a:t>
            </a:r>
          </a:p>
          <a:p>
            <a:r>
              <a:rPr lang="en-US" dirty="0">
                <a:latin typeface="Times New Roman" panose="02020603050405020304" pitchFamily="18" charset="0"/>
                <a:cs typeface="Times New Roman" panose="02020603050405020304" pitchFamily="18" charset="0"/>
              </a:rPr>
              <a:t>v1=20*1.9= 38cm/s</a:t>
            </a:r>
          </a:p>
          <a:p>
            <a:r>
              <a:rPr lang="en-US" dirty="0">
                <a:latin typeface="Times New Roman" panose="02020603050405020304" pitchFamily="18" charset="0"/>
                <a:cs typeface="Times New Roman" panose="02020603050405020304" pitchFamily="18" charset="0"/>
              </a:rPr>
              <a:t>v2= 20*1.8=36cm/s</a:t>
            </a:r>
          </a:p>
          <a:p>
            <a:endParaRPr lang="en-US" dirty="0"/>
          </a:p>
        </p:txBody>
      </p:sp>
      <mc:AlternateContent xmlns:mc="http://schemas.openxmlformats.org/markup-compatibility/2006" xmlns:a14="http://schemas.microsoft.com/office/drawing/2010/main">
        <mc:Choice Requires="a14">
          <p:sp>
            <p:nvSpPr>
              <p:cNvPr id="12" name="TextBox 11"/>
              <p:cNvSpPr txBox="1"/>
              <p:nvPr/>
            </p:nvSpPr>
            <p:spPr>
              <a:xfrm>
                <a:off x="8011235" y="5192741"/>
                <a:ext cx="1173708" cy="484876"/>
              </a:xfrm>
              <a:prstGeom prst="rect">
                <a:avLst/>
              </a:prstGeom>
              <a:noFill/>
            </p:spPr>
            <p:txBody>
              <a:bodyPr wrap="square" rtlCol="0">
                <a:spAutoFit/>
              </a:bodyPr>
              <a:lstStyle/>
              <a:p>
                <a:r>
                  <a:rPr lang="en-US" dirty="0">
                    <a:cs typeface="Times New Roman" panose="02020603050405020304" pitchFamily="18" charset="0"/>
                  </a:rPr>
                  <a:t>n= </a:t>
                </a:r>
                <a14:m>
                  <m:oMath xmlns:m="http://schemas.openxmlformats.org/officeDocument/2006/math">
                    <m:f>
                      <m:fPr>
                        <m:ctrlPr>
                          <a:rPr lang="en-US"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𝑣</m:t>
                        </m:r>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𝑣</m:t>
                        </m:r>
                        <m:r>
                          <a:rPr lang="en-US" b="0" i="1" smtClean="0">
                            <a:latin typeface="Cambria Math" panose="02040503050406030204" pitchFamily="18" charset="0"/>
                            <a:cs typeface="Times New Roman" panose="02020603050405020304" pitchFamily="18" charset="0"/>
                          </a:rPr>
                          <m:t>2</m:t>
                        </m:r>
                      </m:den>
                    </m:f>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8011235" y="5192741"/>
                <a:ext cx="1173708" cy="484876"/>
              </a:xfrm>
              <a:prstGeom prst="rect">
                <a:avLst/>
              </a:prstGeom>
              <a:blipFill rotWithShape="0">
                <a:blip r:embed="rId6"/>
                <a:stretch>
                  <a:fillRect l="-4145" b="-759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8656932" y="5219245"/>
                <a:ext cx="1173708" cy="485902"/>
              </a:xfrm>
              <a:prstGeom prst="rect">
                <a:avLst/>
              </a:prstGeom>
              <a:noFill/>
            </p:spPr>
            <p:txBody>
              <a:bodyPr wrap="square" rtlCol="0">
                <a:spAutoFit/>
              </a:bodyPr>
              <a:lstStyle/>
              <a:p>
                <a:r>
                  <a:rPr lang="en-US" dirty="0">
                    <a:cs typeface="Times New Roman" panose="02020603050405020304" pitchFamily="18" charset="0"/>
                  </a:rPr>
                  <a:t>= </a:t>
                </a:r>
                <a14:m>
                  <m:oMath xmlns:m="http://schemas.openxmlformats.org/officeDocument/2006/math">
                    <m:f>
                      <m:fPr>
                        <m:ctrlPr>
                          <a:rPr lang="en-US"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38</m:t>
                        </m:r>
                      </m:num>
                      <m:den>
                        <m:r>
                          <a:rPr lang="en-US" b="0" i="1" smtClean="0">
                            <a:latin typeface="Cambria Math" panose="02040503050406030204" pitchFamily="18" charset="0"/>
                            <a:cs typeface="Times New Roman" panose="02020603050405020304" pitchFamily="18" charset="0"/>
                          </a:rPr>
                          <m:t>36</m:t>
                        </m:r>
                      </m:den>
                    </m:f>
                  </m:oMath>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8656932" y="5219245"/>
                <a:ext cx="1173708" cy="485902"/>
              </a:xfrm>
              <a:prstGeom prst="rect">
                <a:avLst/>
              </a:prstGeom>
              <a:blipFill>
                <a:blip r:embed="rId7"/>
                <a:stretch>
                  <a:fillRect l="-4145" b="-6250"/>
                </a:stretch>
              </a:blipFill>
            </p:spPr>
            <p:txBody>
              <a:bodyPr/>
              <a:lstStyle/>
              <a:p>
                <a:r>
                  <a:rPr lang="en-US">
                    <a:noFill/>
                  </a:rPr>
                  <a:t> </a:t>
                </a:r>
              </a:p>
            </p:txBody>
          </p:sp>
        </mc:Fallback>
      </mc:AlternateContent>
      <p:sp>
        <p:nvSpPr>
          <p:cNvPr id="11" name="TextBox 10"/>
          <p:cNvSpPr txBox="1"/>
          <p:nvPr/>
        </p:nvSpPr>
        <p:spPr>
          <a:xfrm>
            <a:off x="9298673" y="5250801"/>
            <a:ext cx="780983" cy="369332"/>
          </a:xfrm>
          <a:prstGeom prst="rect">
            <a:avLst/>
          </a:prstGeom>
          <a:noFill/>
        </p:spPr>
        <p:txBody>
          <a:bodyPr wrap="none" rtlCol="0">
            <a:spAutoFit/>
          </a:bodyPr>
          <a:lstStyle/>
          <a:p>
            <a:r>
              <a:rPr lang="en-US" dirty="0"/>
              <a:t>=1.05</a:t>
            </a:r>
          </a:p>
        </p:txBody>
      </p:sp>
      <mc:AlternateContent xmlns:mc="http://schemas.openxmlformats.org/markup-compatibility/2006" xmlns:a14="http://schemas.microsoft.com/office/drawing/2010/main">
        <mc:Choice Requires="a14">
          <p:sp>
            <p:nvSpPr>
              <p:cNvPr id="14" name="Rectangle 13"/>
              <p:cNvSpPr/>
              <p:nvPr/>
            </p:nvSpPr>
            <p:spPr>
              <a:xfrm>
                <a:off x="8152263" y="5735101"/>
                <a:ext cx="2151797" cy="1064394"/>
              </a:xfrm>
              <a:prstGeom prst="rect">
                <a:avLst/>
              </a:prstGeom>
            </p:spPr>
            <p:txBody>
              <a:bodyPr wrap="square">
                <a:spAutoFit/>
              </a:bodyPr>
              <a:lstStyle/>
              <a:p>
                <a:r>
                  <a:rPr lang="en-US" dirty="0"/>
                  <a:t>Percentage error</a:t>
                </a:r>
              </a:p>
              <a:p>
                <a:r>
                  <a:rPr lang="en-US" dirty="0"/>
                  <a:t>=</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1.06−1.05</m:t>
                        </m:r>
                      </m:num>
                      <m:den>
                        <m:r>
                          <a:rPr lang="en-US" b="0" i="1" smtClean="0">
                            <a:latin typeface="Cambria Math" panose="02040503050406030204" pitchFamily="18" charset="0"/>
                          </a:rPr>
                          <m:t>1.06</m:t>
                        </m:r>
                      </m:den>
                    </m:f>
                    <m:r>
                      <a:rPr lang="en-US">
                        <a:latin typeface="Cambria Math" panose="02040503050406030204" pitchFamily="18" charset="0"/>
                      </a:rPr>
                      <m:t> ∗100%</m:t>
                    </m:r>
                  </m:oMath>
                </a14:m>
                <a:endParaRPr lang="en-US" dirty="0"/>
              </a:p>
              <a:p>
                <a:r>
                  <a:rPr lang="en-US" dirty="0"/>
                  <a:t>=0.75%</a:t>
                </a:r>
              </a:p>
            </p:txBody>
          </p:sp>
        </mc:Choice>
        <mc:Fallback xmlns="">
          <p:sp>
            <p:nvSpPr>
              <p:cNvPr id="14" name="Rectangle 13"/>
              <p:cNvSpPr>
                <a:spLocks noRot="1" noChangeAspect="1" noMove="1" noResize="1" noEditPoints="1" noAdjustHandles="1" noChangeArrowheads="1" noChangeShapeType="1" noTextEdit="1"/>
              </p:cNvSpPr>
              <p:nvPr/>
            </p:nvSpPr>
            <p:spPr>
              <a:xfrm>
                <a:off x="8152263" y="5735101"/>
                <a:ext cx="2151797" cy="1064394"/>
              </a:xfrm>
              <a:prstGeom prst="rect">
                <a:avLst/>
              </a:prstGeom>
              <a:blipFill rotWithShape="0">
                <a:blip r:embed="rId8"/>
                <a:stretch>
                  <a:fillRect l="-2266" t="-3448" b="-6897"/>
                </a:stretch>
              </a:blipFill>
            </p:spPr>
            <p:txBody>
              <a:bodyPr/>
              <a:lstStyle/>
              <a:p>
                <a:r>
                  <a:rPr lang="en-US">
                    <a:noFill/>
                  </a:rPr>
                  <a:t> </a:t>
                </a:r>
              </a:p>
            </p:txBody>
          </p:sp>
        </mc:Fallback>
      </mc:AlternateContent>
      <p:cxnSp>
        <p:nvCxnSpPr>
          <p:cNvPr id="8" name="Straight Connector 7"/>
          <p:cNvCxnSpPr/>
          <p:nvPr/>
        </p:nvCxnSpPr>
        <p:spPr>
          <a:xfrm flipH="1">
            <a:off x="2111188" y="2322492"/>
            <a:ext cx="2380131" cy="0"/>
          </a:xfrm>
          <a:prstGeom prst="line">
            <a:avLst/>
          </a:prstGeom>
          <a:ln w="5715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111188" y="658906"/>
            <a:ext cx="0" cy="1663586"/>
          </a:xfrm>
          <a:prstGeom prst="line">
            <a:avLst/>
          </a:prstGeom>
        </p:spPr>
        <p:style>
          <a:lnRef idx="1">
            <a:schemeClr val="accent1"/>
          </a:lnRef>
          <a:fillRef idx="0">
            <a:schemeClr val="accent1"/>
          </a:fillRef>
          <a:effectRef idx="0">
            <a:schemeClr val="accent1"/>
          </a:effectRef>
          <a:fontRef idx="minor">
            <a:schemeClr val="tx1"/>
          </a:fontRef>
        </p:style>
      </p:cxnSp>
      <p:sp>
        <p:nvSpPr>
          <p:cNvPr id="17" name="Arc 16"/>
          <p:cNvSpPr/>
          <p:nvPr/>
        </p:nvSpPr>
        <p:spPr>
          <a:xfrm>
            <a:off x="2030505" y="1855694"/>
            <a:ext cx="484095" cy="480245"/>
          </a:xfrm>
          <a:prstGeom prst="arc">
            <a:avLst>
              <a:gd name="adj1" fmla="val 13618474"/>
              <a:gd name="adj2" fmla="val 2880766"/>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flipH="1">
            <a:off x="2870168" y="2151226"/>
            <a:ext cx="1319618" cy="444056"/>
          </a:xfrm>
          <a:prstGeom prst="line">
            <a:avLst/>
          </a:prstGeom>
          <a:ln w="381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768599" y="2322492"/>
            <a:ext cx="570930" cy="135112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Arc 24"/>
          <p:cNvSpPr/>
          <p:nvPr/>
        </p:nvSpPr>
        <p:spPr>
          <a:xfrm rot="3062132">
            <a:off x="3812990" y="2381401"/>
            <a:ext cx="335480" cy="385354"/>
          </a:xfrm>
          <a:prstGeom prst="arc">
            <a:avLst>
              <a:gd name="adj1" fmla="val 13618474"/>
              <a:gd name="adj2" fmla="val 2880766"/>
            </a:avLst>
          </a:prstGeom>
          <a:noFill/>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Straight Connector 25"/>
          <p:cNvCxnSpPr/>
          <p:nvPr/>
        </p:nvCxnSpPr>
        <p:spPr>
          <a:xfrm>
            <a:off x="1372371" y="2095816"/>
            <a:ext cx="0" cy="72984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5374463" y="2185605"/>
            <a:ext cx="8194" cy="503807"/>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752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735" t="8286" r="36863" b="28558"/>
          <a:stretch/>
        </p:blipFill>
        <p:spPr>
          <a:xfrm>
            <a:off x="245660" y="368489"/>
            <a:ext cx="6209731" cy="8379775"/>
          </a:xfrm>
        </p:spPr>
      </p:pic>
      <mc:AlternateContent xmlns:mc="http://schemas.openxmlformats.org/markup-compatibility/2006" xmlns:a14="http://schemas.microsoft.com/office/drawing/2010/main">
        <mc:Choice Requires="a14">
          <p:sp>
            <p:nvSpPr>
              <p:cNvPr id="5" name="TextBox 4"/>
              <p:cNvSpPr txBox="1"/>
              <p:nvPr/>
            </p:nvSpPr>
            <p:spPr>
              <a:xfrm>
                <a:off x="7342495" y="723331"/>
                <a:ext cx="1173708" cy="540020"/>
              </a:xfrm>
              <a:prstGeom prst="rect">
                <a:avLst/>
              </a:prstGeom>
              <a:noFill/>
            </p:spPr>
            <p:txBody>
              <a:bodyPr wrap="square" rtlCol="0">
                <a:spAutoFit/>
              </a:bodyPr>
              <a:lstStyle/>
              <a:p>
                <a:r>
                  <a:rPr lang="en-US" dirty="0">
                    <a:cs typeface="Times New Roman" panose="02020603050405020304" pitchFamily="18" charset="0"/>
                  </a:rPr>
                  <a:t>n=</a:t>
                </a:r>
                <a14:m>
                  <m:oMath xmlns:m="http://schemas.openxmlformats.org/officeDocument/2006/math">
                    <m:f>
                      <m:fPr>
                        <m:ctrlPr>
                          <a:rPr lang="en-US" i="1" smtClean="0">
                            <a:latin typeface="Cambria Math" panose="02040503050406030204" pitchFamily="18" charset="0"/>
                            <a:cs typeface="Times New Roman" panose="02020603050405020304" pitchFamily="18" charset="0"/>
                          </a:rPr>
                        </m:ctrlPr>
                      </m:fPr>
                      <m:num>
                        <m:r>
                          <m:rPr>
                            <m:nor/>
                          </m:rPr>
                          <a:rPr lang="en-US" dirty="0"/>
                          <m:t>sin</m:t>
                        </m:r>
                        <m:r>
                          <m:rPr>
                            <m:nor/>
                          </m:rPr>
                          <a:rPr lang="el-GR" dirty="0">
                            <a:latin typeface="Times New Roman" panose="02020603050405020304" pitchFamily="18" charset="0"/>
                            <a:cs typeface="Times New Roman" panose="02020603050405020304" pitchFamily="18" charset="0"/>
                          </a:rPr>
                          <m:t>ϴ</m:t>
                        </m:r>
                        <m:r>
                          <m:rPr>
                            <m:nor/>
                          </m:rPr>
                          <a:rPr lang="en-US" b="0" i="0" baseline="-25000" dirty="0" smtClean="0">
                            <a:latin typeface="Times New Roman" panose="02020603050405020304" pitchFamily="18" charset="0"/>
                            <a:cs typeface="Times New Roman" panose="02020603050405020304" pitchFamily="18" charset="0"/>
                          </a:rPr>
                          <m:t>i</m:t>
                        </m:r>
                      </m:num>
                      <m:den>
                        <m:r>
                          <m:rPr>
                            <m:nor/>
                          </m:rPr>
                          <a:rPr lang="en-US" dirty="0"/>
                          <m:t>sin</m:t>
                        </m:r>
                        <m:r>
                          <m:rPr>
                            <m:nor/>
                          </m:rPr>
                          <a:rPr lang="el-GR" dirty="0">
                            <a:latin typeface="Times New Roman" panose="02020603050405020304" pitchFamily="18" charset="0"/>
                            <a:cs typeface="Times New Roman" panose="02020603050405020304" pitchFamily="18" charset="0"/>
                          </a:rPr>
                          <m:t>ϴ</m:t>
                        </m:r>
                        <m:r>
                          <m:rPr>
                            <m:nor/>
                          </m:rPr>
                          <a:rPr lang="en-US" b="0" i="0" baseline="-25000" dirty="0" smtClean="0">
                            <a:latin typeface="Times New Roman" panose="02020603050405020304" pitchFamily="18" charset="0"/>
                            <a:cs typeface="Times New Roman" panose="02020603050405020304" pitchFamily="18" charset="0"/>
                          </a:rPr>
                          <m:t>r</m:t>
                        </m:r>
                      </m:den>
                    </m:f>
                  </m:oMath>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342495" y="723331"/>
                <a:ext cx="1173708" cy="540020"/>
              </a:xfrm>
              <a:prstGeom prst="rect">
                <a:avLst/>
              </a:prstGeom>
              <a:blipFill rotWithShape="0">
                <a:blip r:embed="rId3"/>
                <a:stretch>
                  <a:fillRect l="-4145" b="-56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342495" y="1366379"/>
                <a:ext cx="2088108" cy="588174"/>
              </a:xfrm>
              <a:prstGeom prst="rect">
                <a:avLst/>
              </a:prstGeom>
              <a:noFill/>
            </p:spPr>
            <p:txBody>
              <a:bodyPr wrap="square" rtlCol="0">
                <a:spAutoFit/>
              </a:bodyPr>
              <a:lstStyle/>
              <a:p>
                <a:r>
                  <a:rPr lang="en-US" dirty="0">
                    <a:cs typeface="Times New Roman" panose="02020603050405020304" pitchFamily="18" charset="0"/>
                  </a:rPr>
                  <a:t>n=</a:t>
                </a:r>
                <a14:m>
                  <m:oMath xmlns:m="http://schemas.openxmlformats.org/officeDocument/2006/math">
                    <m:f>
                      <m:fPr>
                        <m:ctrlPr>
                          <a:rPr lang="en-US" sz="2000" i="1" smtClean="0">
                            <a:latin typeface="Cambria Math" panose="02040503050406030204" pitchFamily="18" charset="0"/>
                            <a:cs typeface="Times New Roman" panose="02020603050405020304" pitchFamily="18" charset="0"/>
                          </a:rPr>
                        </m:ctrlPr>
                      </m:fPr>
                      <m:num>
                        <m:r>
                          <m:rPr>
                            <m:nor/>
                          </m:rPr>
                          <a:rPr lang="en-US" sz="2000" dirty="0"/>
                          <m:t>sin</m:t>
                        </m:r>
                        <m:r>
                          <m:rPr>
                            <m:nor/>
                          </m:rPr>
                          <a:rPr lang="en-US" sz="2000" b="0" dirty="0" smtClean="0"/>
                          <m:t>90</m:t>
                        </m:r>
                      </m:num>
                      <m:den>
                        <m:r>
                          <m:rPr>
                            <m:nor/>
                          </m:rPr>
                          <a:rPr lang="en-US" sz="2000" dirty="0"/>
                          <m:t>s</m:t>
                        </m:r>
                        <m:r>
                          <a:rPr lang="en-US" sz="2000" b="1" i="1" dirty="0" smtClean="0">
                            <a:latin typeface="Cambria Math" panose="02040503050406030204" pitchFamily="18" charset="0"/>
                          </a:rPr>
                          <m:t>𝒊𝒏</m:t>
                        </m:r>
                        <m:r>
                          <a:rPr lang="en-US" sz="2000" b="0" i="1" dirty="0" smtClean="0">
                            <a:latin typeface="Cambria Math" panose="02040503050406030204" pitchFamily="18" charset="0"/>
                          </a:rPr>
                          <m:t> 71</m:t>
                        </m:r>
                      </m:den>
                    </m:f>
                  </m:oMath>
                </a14:m>
                <a:r>
                  <a:rPr lang="en-US" dirty="0"/>
                  <a:t>=1.05</a:t>
                </a:r>
              </a:p>
            </p:txBody>
          </p:sp>
        </mc:Choice>
        <mc:Fallback xmlns="">
          <p:sp>
            <p:nvSpPr>
              <p:cNvPr id="6" name="TextBox 5"/>
              <p:cNvSpPr txBox="1">
                <a:spLocks noRot="1" noChangeAspect="1" noMove="1" noResize="1" noEditPoints="1" noAdjustHandles="1" noChangeArrowheads="1" noChangeShapeType="1" noTextEdit="1"/>
              </p:cNvSpPr>
              <p:nvPr/>
            </p:nvSpPr>
            <p:spPr>
              <a:xfrm>
                <a:off x="7342495" y="1366379"/>
                <a:ext cx="2088108" cy="588174"/>
              </a:xfrm>
              <a:prstGeom prst="rect">
                <a:avLst/>
              </a:prstGeom>
              <a:blipFill rotWithShape="0">
                <a:blip r:embed="rId4"/>
                <a:stretch>
                  <a:fillRect l="-2332" b="-2062"/>
                </a:stretch>
              </a:blipFill>
            </p:spPr>
            <p:txBody>
              <a:bodyPr/>
              <a:lstStyle/>
              <a:p>
                <a:r>
                  <a:rPr lang="en-US">
                    <a:noFill/>
                  </a:rPr>
                  <a:t> </a:t>
                </a:r>
              </a:p>
            </p:txBody>
          </p:sp>
        </mc:Fallback>
      </mc:AlternateContent>
      <p:sp>
        <p:nvSpPr>
          <p:cNvPr id="7" name="TextBox 6"/>
          <p:cNvSpPr txBox="1"/>
          <p:nvPr/>
        </p:nvSpPr>
        <p:spPr>
          <a:xfrm>
            <a:off x="6810232" y="2210938"/>
            <a:ext cx="4139821" cy="1477328"/>
          </a:xfrm>
          <a:prstGeom prst="rect">
            <a:avLst/>
          </a:prstGeom>
          <a:noFill/>
        </p:spPr>
        <p:txBody>
          <a:bodyPr wrap="square" rtlCol="0">
            <a:spAutoFit/>
          </a:bodyPr>
          <a:lstStyle/>
          <a:p>
            <a:r>
              <a:rPr lang="el-GR" dirty="0">
                <a:latin typeface="Times New Roman" panose="02020603050405020304" pitchFamily="18" charset="0"/>
                <a:cs typeface="Times New Roman" panose="02020603050405020304" pitchFamily="18" charset="0"/>
              </a:rPr>
              <a:t>λ</a:t>
            </a:r>
            <a:r>
              <a:rPr lang="en-US" dirty="0">
                <a:latin typeface="Times New Roman" panose="02020603050405020304" pitchFamily="18" charset="0"/>
                <a:cs typeface="Times New Roman" panose="02020603050405020304" pitchFamily="18" charset="0"/>
              </a:rPr>
              <a:t>1=2m         </a:t>
            </a:r>
            <a:r>
              <a:rPr lang="el-GR" dirty="0">
                <a:latin typeface="Times New Roman" panose="02020603050405020304" pitchFamily="18" charset="0"/>
                <a:cs typeface="Times New Roman" panose="02020603050405020304" pitchFamily="18" charset="0"/>
              </a:rPr>
              <a:t>λ</a:t>
            </a:r>
            <a:r>
              <a:rPr lang="en-US" dirty="0">
                <a:latin typeface="Times New Roman" panose="02020603050405020304" pitchFamily="18" charset="0"/>
                <a:cs typeface="Times New Roman" panose="02020603050405020304" pitchFamily="18" charset="0"/>
              </a:rPr>
              <a:t>2=1.9cm     </a:t>
            </a:r>
            <a:endParaRPr lang="en-US" dirty="0"/>
          </a:p>
          <a:p>
            <a:r>
              <a:rPr lang="en-US" dirty="0">
                <a:latin typeface="Times New Roman" panose="02020603050405020304" pitchFamily="18" charset="0"/>
                <a:cs typeface="Times New Roman" panose="02020603050405020304" pitchFamily="18" charset="0"/>
              </a:rPr>
              <a:t>f=20Hz   </a:t>
            </a:r>
          </a:p>
          <a:p>
            <a:r>
              <a:rPr lang="en-US" dirty="0">
                <a:latin typeface="Times New Roman" panose="02020603050405020304" pitchFamily="18" charset="0"/>
                <a:cs typeface="Times New Roman" panose="02020603050405020304" pitchFamily="18" charset="0"/>
              </a:rPr>
              <a:t>v1=2*20= 40cm/s</a:t>
            </a:r>
          </a:p>
          <a:p>
            <a:r>
              <a:rPr lang="en-US" dirty="0">
                <a:latin typeface="Times New Roman" panose="02020603050405020304" pitchFamily="18" charset="0"/>
                <a:cs typeface="Times New Roman" panose="02020603050405020304" pitchFamily="18" charset="0"/>
              </a:rPr>
              <a:t>v2= 1.9*20=38cm/s</a:t>
            </a:r>
          </a:p>
          <a:p>
            <a:endParaRPr lang="en-US" dirty="0"/>
          </a:p>
        </p:txBody>
      </p:sp>
      <mc:AlternateContent xmlns:mc="http://schemas.openxmlformats.org/markup-compatibility/2006" xmlns:a14="http://schemas.microsoft.com/office/drawing/2010/main">
        <mc:Choice Requires="a14">
          <p:sp>
            <p:nvSpPr>
              <p:cNvPr id="8" name="Rectangle 7"/>
              <p:cNvSpPr/>
              <p:nvPr/>
            </p:nvSpPr>
            <p:spPr>
              <a:xfrm>
                <a:off x="6837528" y="4404906"/>
                <a:ext cx="2151797" cy="1064394"/>
              </a:xfrm>
              <a:prstGeom prst="rect">
                <a:avLst/>
              </a:prstGeom>
            </p:spPr>
            <p:txBody>
              <a:bodyPr wrap="square">
                <a:spAutoFit/>
              </a:bodyPr>
              <a:lstStyle/>
              <a:p>
                <a:r>
                  <a:rPr lang="en-US" dirty="0"/>
                  <a:t>Percentage error</a:t>
                </a:r>
              </a:p>
              <a:p>
                <a:r>
                  <a:rPr lang="en-US" dirty="0"/>
                  <a:t>=</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1.05−1.05</m:t>
                        </m:r>
                      </m:num>
                      <m:den>
                        <m:r>
                          <a:rPr lang="en-US" b="0" i="1" smtClean="0">
                            <a:latin typeface="Cambria Math" panose="02040503050406030204" pitchFamily="18" charset="0"/>
                          </a:rPr>
                          <m:t>1.06</m:t>
                        </m:r>
                      </m:den>
                    </m:f>
                    <m:r>
                      <a:rPr lang="en-US">
                        <a:latin typeface="Cambria Math" panose="02040503050406030204" pitchFamily="18" charset="0"/>
                      </a:rPr>
                      <m:t> ∗100%</m:t>
                    </m:r>
                  </m:oMath>
                </a14:m>
                <a:endParaRPr lang="en-US" dirty="0"/>
              </a:p>
              <a:p>
                <a:r>
                  <a:rPr lang="en-US" dirty="0"/>
                  <a:t>=0 %</a:t>
                </a:r>
              </a:p>
            </p:txBody>
          </p:sp>
        </mc:Choice>
        <mc:Fallback xmlns="">
          <p:sp>
            <p:nvSpPr>
              <p:cNvPr id="8" name="Rectangle 7"/>
              <p:cNvSpPr>
                <a:spLocks noRot="1" noChangeAspect="1" noMove="1" noResize="1" noEditPoints="1" noAdjustHandles="1" noChangeArrowheads="1" noChangeShapeType="1" noTextEdit="1"/>
              </p:cNvSpPr>
              <p:nvPr/>
            </p:nvSpPr>
            <p:spPr>
              <a:xfrm>
                <a:off x="6837528" y="4404906"/>
                <a:ext cx="2151797" cy="1064394"/>
              </a:xfrm>
              <a:prstGeom prst="rect">
                <a:avLst/>
              </a:prstGeom>
              <a:blipFill rotWithShape="0">
                <a:blip r:embed="rId5"/>
                <a:stretch>
                  <a:fillRect l="-2550" t="-3448"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810232" y="3459775"/>
                <a:ext cx="1173708" cy="484876"/>
              </a:xfrm>
              <a:prstGeom prst="rect">
                <a:avLst/>
              </a:prstGeom>
              <a:noFill/>
            </p:spPr>
            <p:txBody>
              <a:bodyPr wrap="square" rtlCol="0">
                <a:spAutoFit/>
              </a:bodyPr>
              <a:lstStyle/>
              <a:p>
                <a:r>
                  <a:rPr lang="en-US" dirty="0">
                    <a:cs typeface="Times New Roman" panose="02020603050405020304" pitchFamily="18" charset="0"/>
                  </a:rPr>
                  <a:t>n= </a:t>
                </a:r>
                <a14:m>
                  <m:oMath xmlns:m="http://schemas.openxmlformats.org/officeDocument/2006/math">
                    <m:f>
                      <m:fPr>
                        <m:ctrlPr>
                          <a:rPr lang="en-US"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𝑣</m:t>
                        </m:r>
                        <m:r>
                          <a:rPr lang="en-US" b="0" i="1" smtClean="0">
                            <a:latin typeface="Cambria Math" panose="02040503050406030204" pitchFamily="18" charset="0"/>
                            <a:cs typeface="Times New Roman" panose="02020603050405020304" pitchFamily="18" charset="0"/>
                          </a:rPr>
                          <m:t>1</m:t>
                        </m:r>
                      </m:num>
                      <m:den>
                        <m:r>
                          <a:rPr lang="en-US" b="0" i="1" smtClean="0">
                            <a:latin typeface="Cambria Math" panose="02040503050406030204" pitchFamily="18" charset="0"/>
                            <a:cs typeface="Times New Roman" panose="02020603050405020304" pitchFamily="18" charset="0"/>
                          </a:rPr>
                          <m:t>𝑣</m:t>
                        </m:r>
                        <m:r>
                          <a:rPr lang="en-US" b="0" i="1" smtClean="0">
                            <a:latin typeface="Cambria Math" panose="02040503050406030204" pitchFamily="18" charset="0"/>
                            <a:cs typeface="Times New Roman" panose="02020603050405020304" pitchFamily="18" charset="0"/>
                          </a:rPr>
                          <m:t>2</m:t>
                        </m:r>
                      </m:den>
                    </m:f>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810232" y="3459775"/>
                <a:ext cx="1173708" cy="484876"/>
              </a:xfrm>
              <a:prstGeom prst="rect">
                <a:avLst/>
              </a:prstGeom>
              <a:blipFill rotWithShape="0">
                <a:blip r:embed="rId6"/>
                <a:stretch>
                  <a:fillRect l="-4145" b="-7595"/>
                </a:stretch>
              </a:blipFill>
            </p:spPr>
            <p:txBody>
              <a:bodyPr/>
              <a:lstStyle/>
              <a:p>
                <a:r>
                  <a:rPr lang="en-US">
                    <a:noFill/>
                  </a:rPr>
                  <a:t> </a:t>
                </a:r>
              </a:p>
            </p:txBody>
          </p:sp>
        </mc:Fallback>
      </mc:AlternateContent>
      <p:sp>
        <p:nvSpPr>
          <p:cNvPr id="10" name="TextBox 9"/>
          <p:cNvSpPr txBox="1"/>
          <p:nvPr/>
        </p:nvSpPr>
        <p:spPr>
          <a:xfrm>
            <a:off x="7605566" y="3503600"/>
            <a:ext cx="780983" cy="369332"/>
          </a:xfrm>
          <a:prstGeom prst="rect">
            <a:avLst/>
          </a:prstGeom>
          <a:noFill/>
        </p:spPr>
        <p:txBody>
          <a:bodyPr wrap="none" rtlCol="0">
            <a:spAutoFit/>
          </a:bodyPr>
          <a:lstStyle/>
          <a:p>
            <a:r>
              <a:rPr lang="en-US" dirty="0"/>
              <a:t>=1.05</a:t>
            </a:r>
          </a:p>
        </p:txBody>
      </p:sp>
    </p:spTree>
    <p:extLst>
      <p:ext uri="{BB962C8B-B14F-4D97-AF65-F5344CB8AC3E}">
        <p14:creationId xmlns:p14="http://schemas.microsoft.com/office/powerpoint/2010/main" val="1611443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31235" y="1099930"/>
            <a:ext cx="8242852" cy="5049079"/>
          </a:xfrm>
          <a:prstGeom prst="rect">
            <a:avLst/>
          </a:prstGeom>
        </p:spPr>
      </p:pic>
    </p:spTree>
    <p:extLst>
      <p:ext uri="{BB962C8B-B14F-4D97-AF65-F5344CB8AC3E}">
        <p14:creationId xmlns:p14="http://schemas.microsoft.com/office/powerpoint/2010/main" val="2850163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Analysis</a:t>
            </a:r>
          </a:p>
        </p:txBody>
      </p:sp>
      <p:sp>
        <p:nvSpPr>
          <p:cNvPr id="3" name="Content Placeholder 2"/>
          <p:cNvSpPr>
            <a:spLocks noGrp="1"/>
          </p:cNvSpPr>
          <p:nvPr>
            <p:ph idx="1"/>
          </p:nvPr>
        </p:nvSpPr>
        <p:spPr/>
        <p:txBody>
          <a:bodyPr/>
          <a:lstStyle/>
          <a:p>
            <a:pPr marL="0" indent="0">
              <a:buNone/>
            </a:pPr>
            <a:r>
              <a:rPr lang="en-US" b="1" dirty="0"/>
              <a:t>1. </a:t>
            </a:r>
            <a:r>
              <a:rPr lang="en-US" dirty="0"/>
              <a:t>Draw a line that is perpendicular to the incoming wave front and extend the line</a:t>
            </a:r>
          </a:p>
          <a:p>
            <a:pPr marL="0" indent="0">
              <a:buNone/>
            </a:pPr>
            <a:r>
              <a:rPr lang="en-US" dirty="0"/>
              <a:t>to the outline of the trapezoidal refractor. This represents the incoming ray, so</a:t>
            </a:r>
          </a:p>
          <a:p>
            <a:pPr marL="0" indent="0">
              <a:buNone/>
            </a:pPr>
            <a:r>
              <a:rPr lang="en-US" dirty="0"/>
              <a:t>draw an arrow on it pointing to the refractor.</a:t>
            </a:r>
          </a:p>
          <a:p>
            <a:pPr marL="0" indent="0">
              <a:buNone/>
            </a:pPr>
            <a:r>
              <a:rPr lang="en-US" b="1" dirty="0"/>
              <a:t>2. </a:t>
            </a:r>
            <a:r>
              <a:rPr lang="en-US" dirty="0"/>
              <a:t>At the point where the line representing the incoming ray meets the outline of the</a:t>
            </a:r>
          </a:p>
          <a:p>
            <a:pPr marL="0" indent="0">
              <a:buNone/>
            </a:pPr>
            <a:r>
              <a:rPr lang="en-US" dirty="0"/>
              <a:t>refractor, draw a new line that is perpendicular to the wave fronts of the refracted</a:t>
            </a:r>
          </a:p>
          <a:p>
            <a:pPr marL="0" indent="0">
              <a:buNone/>
            </a:pPr>
            <a:r>
              <a:rPr lang="en-US" dirty="0"/>
              <a:t>waves as they pass over the trapezoidal refractor.</a:t>
            </a:r>
          </a:p>
        </p:txBody>
      </p:sp>
    </p:spTree>
    <p:extLst>
      <p:ext uri="{BB962C8B-B14F-4D97-AF65-F5344CB8AC3E}">
        <p14:creationId xmlns:p14="http://schemas.microsoft.com/office/powerpoint/2010/main" val="40122730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Refraction Using convex refractor Refractors</a:t>
            </a:r>
          </a:p>
        </p:txBody>
      </p:sp>
      <p:sp>
        <p:nvSpPr>
          <p:cNvPr id="3" name="Content Placeholder 2"/>
          <p:cNvSpPr>
            <a:spLocks noGrp="1"/>
          </p:cNvSpPr>
          <p:nvPr>
            <p:ph idx="1"/>
          </p:nvPr>
        </p:nvSpPr>
        <p:spPr/>
        <p:txBody>
          <a:bodyPr>
            <a:normAutofit/>
          </a:bodyPr>
          <a:lstStyle/>
          <a:p>
            <a:pPr marL="0" indent="0">
              <a:buNone/>
            </a:pPr>
            <a:r>
              <a:rPr lang="en-US" b="1" dirty="0"/>
              <a:t>1.</a:t>
            </a:r>
            <a:r>
              <a:rPr lang="en-US" dirty="0"/>
              <a:t> Use convex refractor now , placing it in the middle of the tank with the straight side parallel to the plane wave dipper and about 5 cm from the dipper as shown in Figure 2.3.</a:t>
            </a:r>
          </a:p>
          <a:p>
            <a:pPr marL="0" indent="0">
              <a:buNone/>
            </a:pPr>
            <a:r>
              <a:rPr lang="en-US" b="1" dirty="0"/>
              <a:t>2. </a:t>
            </a:r>
            <a:r>
              <a:rPr lang="en-US" dirty="0"/>
              <a:t>Turn on the ripple generator and light source. Trace the position of the convex refractor on the paper below the ripple tank. </a:t>
            </a:r>
          </a:p>
          <a:p>
            <a:pPr marL="0" indent="0">
              <a:buNone/>
            </a:pPr>
            <a:r>
              <a:rPr lang="en-US" b="1" dirty="0"/>
              <a:t>3. </a:t>
            </a:r>
            <a:r>
              <a:rPr lang="en-US" dirty="0"/>
              <a:t>Trace the pattern of plane waves as they move from the plane wave dipper over the convex refractor.</a:t>
            </a:r>
          </a:p>
          <a:p>
            <a:pPr marL="0" indent="0">
              <a:buNone/>
            </a:pPr>
            <a:endParaRPr lang="en-US" dirty="0"/>
          </a:p>
        </p:txBody>
      </p:sp>
    </p:spTree>
    <p:extLst>
      <p:ext uri="{BB962C8B-B14F-4D97-AF65-F5344CB8AC3E}">
        <p14:creationId xmlns:p14="http://schemas.microsoft.com/office/powerpoint/2010/main" val="3279880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865" t="26726" b="5024"/>
          <a:stretch/>
        </p:blipFill>
        <p:spPr>
          <a:xfrm>
            <a:off x="1269241" y="609600"/>
            <a:ext cx="6755643" cy="6201294"/>
          </a:xfrm>
        </p:spPr>
      </p:pic>
      <p:pic>
        <p:nvPicPr>
          <p:cNvPr id="5" name="Picture 4"/>
          <p:cNvPicPr>
            <a:picLocks noChangeAspect="1"/>
          </p:cNvPicPr>
          <p:nvPr/>
        </p:nvPicPr>
        <p:blipFill>
          <a:blip r:embed="rId3"/>
          <a:stretch>
            <a:fillRect/>
          </a:stretch>
        </p:blipFill>
        <p:spPr>
          <a:xfrm rot="5400000">
            <a:off x="8642893" y="2053752"/>
            <a:ext cx="3066441" cy="3312989"/>
          </a:xfrm>
          <a:prstGeom prst="rect">
            <a:avLst/>
          </a:prstGeom>
        </p:spPr>
      </p:pic>
    </p:spTree>
    <p:extLst>
      <p:ext uri="{BB962C8B-B14F-4D97-AF65-F5344CB8AC3E}">
        <p14:creationId xmlns:p14="http://schemas.microsoft.com/office/powerpoint/2010/main" val="3255921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Refraction Using concave refractor Refractors</a:t>
            </a:r>
          </a:p>
        </p:txBody>
      </p:sp>
      <p:sp>
        <p:nvSpPr>
          <p:cNvPr id="3" name="Content Placeholder 2"/>
          <p:cNvSpPr>
            <a:spLocks noGrp="1"/>
          </p:cNvSpPr>
          <p:nvPr>
            <p:ph idx="1"/>
          </p:nvPr>
        </p:nvSpPr>
        <p:spPr/>
        <p:txBody>
          <a:bodyPr/>
          <a:lstStyle/>
          <a:p>
            <a:pPr marL="0" indent="0">
              <a:buNone/>
            </a:pPr>
            <a:r>
              <a:rPr lang="en-US" dirty="0"/>
              <a:t>Use concave refractor now , placing it in the middle of the tank with the straight side parallel to the plane wave dipper and about 5 cm from the dipper</a:t>
            </a:r>
          </a:p>
          <a:p>
            <a:pPr marL="0" indent="0">
              <a:buNone/>
            </a:pPr>
            <a:r>
              <a:rPr lang="en-US" b="1" dirty="0"/>
              <a:t>2. </a:t>
            </a:r>
            <a:r>
              <a:rPr lang="en-US" dirty="0"/>
              <a:t>Turn on the ripple generator and light source. Trace the position of the convex refractor on the paper below the ripple tank. </a:t>
            </a:r>
          </a:p>
          <a:p>
            <a:pPr marL="0" indent="0">
              <a:buNone/>
            </a:pPr>
            <a:r>
              <a:rPr lang="en-US" b="1" dirty="0"/>
              <a:t>3. </a:t>
            </a:r>
            <a:r>
              <a:rPr lang="en-US" dirty="0"/>
              <a:t>Trace the pattern of plane waves as they move from the plane wave dipper over the concave refractor.</a:t>
            </a:r>
          </a:p>
          <a:p>
            <a:pPr marL="0" indent="0">
              <a:buNone/>
            </a:pPr>
            <a:endParaRPr lang="en-US" dirty="0"/>
          </a:p>
        </p:txBody>
      </p:sp>
    </p:spTree>
    <p:extLst>
      <p:ext uri="{BB962C8B-B14F-4D97-AF65-F5344CB8AC3E}">
        <p14:creationId xmlns:p14="http://schemas.microsoft.com/office/powerpoint/2010/main" val="3979778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3826" t="25281" r="1"/>
          <a:stretch/>
        </p:blipFill>
        <p:spPr>
          <a:xfrm>
            <a:off x="913795" y="609600"/>
            <a:ext cx="8601266" cy="5381554"/>
          </a:xfrm>
        </p:spPr>
      </p:pic>
    </p:spTree>
    <p:extLst>
      <p:ext uri="{BB962C8B-B14F-4D97-AF65-F5344CB8AC3E}">
        <p14:creationId xmlns:p14="http://schemas.microsoft.com/office/powerpoint/2010/main" val="1692692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 source </a:t>
            </a:r>
            <a:br>
              <a:rPr lang="en-US" dirty="0"/>
            </a:br>
            <a:endParaRPr lang="en-US" dirty="0"/>
          </a:p>
        </p:txBody>
      </p:sp>
      <p:sp>
        <p:nvSpPr>
          <p:cNvPr id="3" name="Content Placeholder 2"/>
          <p:cNvSpPr>
            <a:spLocks noGrp="1"/>
          </p:cNvSpPr>
          <p:nvPr>
            <p:ph idx="1"/>
          </p:nvPr>
        </p:nvSpPr>
        <p:spPr>
          <a:xfrm>
            <a:off x="913794" y="1810033"/>
            <a:ext cx="10353762" cy="3695136"/>
          </a:xfrm>
        </p:spPr>
        <p:txBody>
          <a:bodyPr/>
          <a:lstStyle/>
          <a:p>
            <a:pPr marL="0" indent="0">
              <a:buNone/>
            </a:pPr>
            <a:r>
              <a:rPr lang="en-US" dirty="0"/>
              <a:t>The Light Source can be used as a strobe or as a steady source. </a:t>
            </a:r>
          </a:p>
        </p:txBody>
      </p:sp>
      <p:pic>
        <p:nvPicPr>
          <p:cNvPr id="5" name="Picture 4"/>
          <p:cNvPicPr>
            <a:picLocks noChangeAspect="1"/>
          </p:cNvPicPr>
          <p:nvPr/>
        </p:nvPicPr>
        <p:blipFill rotWithShape="1">
          <a:blip r:embed="rId3"/>
          <a:srcRect l="38258" t="309" r="14326" b="63716"/>
          <a:stretch/>
        </p:blipFill>
        <p:spPr>
          <a:xfrm>
            <a:off x="3465178" y="2743201"/>
            <a:ext cx="5201586" cy="2925894"/>
          </a:xfrm>
          <a:prstGeom prst="rect">
            <a:avLst/>
          </a:prstGeom>
        </p:spPr>
      </p:pic>
    </p:spTree>
    <p:extLst>
      <p:ext uri="{BB962C8B-B14F-4D97-AF65-F5344CB8AC3E}">
        <p14:creationId xmlns:p14="http://schemas.microsoft.com/office/powerpoint/2010/main" val="118135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Dipper Adjustment </a:t>
            </a:r>
          </a:p>
        </p:txBody>
      </p:sp>
      <p:sp>
        <p:nvSpPr>
          <p:cNvPr id="3" name="Content Placeholder 2"/>
          <p:cNvSpPr>
            <a:spLocks noGrp="1"/>
          </p:cNvSpPr>
          <p:nvPr>
            <p:ph idx="1"/>
          </p:nvPr>
        </p:nvSpPr>
        <p:spPr>
          <a:xfrm>
            <a:off x="832270" y="1800228"/>
            <a:ext cx="5258405" cy="4573677"/>
          </a:xfrm>
        </p:spPr>
        <p:txBody>
          <a:bodyPr>
            <a:normAutofit/>
          </a:bodyPr>
          <a:lstStyle/>
          <a:p>
            <a:pPr marL="0" indent="0">
              <a:buNone/>
            </a:pPr>
            <a:r>
              <a:rPr lang="en-US" dirty="0"/>
              <a:t>Two dipper adjustment knobs for making small changes to the height and orientation of the generator. You can make fine adjustments with these two knobs to position the dippers, without moving the entire ripple generator up or down on its rod. </a:t>
            </a:r>
          </a:p>
        </p:txBody>
      </p:sp>
      <p:pic>
        <p:nvPicPr>
          <p:cNvPr id="4" name="Picture 3"/>
          <p:cNvPicPr>
            <a:picLocks noChangeAspect="1"/>
          </p:cNvPicPr>
          <p:nvPr/>
        </p:nvPicPr>
        <p:blipFill>
          <a:blip r:embed="rId2"/>
          <a:stretch>
            <a:fillRect/>
          </a:stretch>
        </p:blipFill>
        <p:spPr>
          <a:xfrm>
            <a:off x="6090675" y="1935921"/>
            <a:ext cx="5851156" cy="3375667"/>
          </a:xfrm>
          <a:prstGeom prst="rect">
            <a:avLst/>
          </a:prstGeom>
        </p:spPr>
      </p:pic>
    </p:spTree>
    <p:extLst>
      <p:ext uri="{BB962C8B-B14F-4D97-AF65-F5344CB8AC3E}">
        <p14:creationId xmlns:p14="http://schemas.microsoft.com/office/powerpoint/2010/main" val="4241127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Amplitude Adjustment</a:t>
            </a:r>
          </a:p>
        </p:txBody>
      </p:sp>
      <p:sp>
        <p:nvSpPr>
          <p:cNvPr id="3" name="Content Placeholder 2"/>
          <p:cNvSpPr>
            <a:spLocks noGrp="1"/>
          </p:cNvSpPr>
          <p:nvPr>
            <p:ph idx="1"/>
          </p:nvPr>
        </p:nvSpPr>
        <p:spPr/>
        <p:txBody>
          <a:bodyPr/>
          <a:lstStyle/>
          <a:p>
            <a:r>
              <a:rPr lang="en-US" dirty="0"/>
              <a:t>The Amplitude knob adjusts the ripple arm amplitude.</a:t>
            </a:r>
          </a:p>
          <a:p>
            <a:r>
              <a:rPr lang="en-US" dirty="0"/>
              <a:t> As you turn the knob clockwise, the amplitude increases. Turning the knob counter-clockwise (right-to-left) decreases the amplitude</a:t>
            </a:r>
          </a:p>
        </p:txBody>
      </p:sp>
      <p:pic>
        <p:nvPicPr>
          <p:cNvPr id="4" name="Picture 3"/>
          <p:cNvPicPr>
            <a:picLocks noChangeAspect="1"/>
          </p:cNvPicPr>
          <p:nvPr/>
        </p:nvPicPr>
        <p:blipFill>
          <a:blip r:embed="rId2"/>
          <a:stretch>
            <a:fillRect/>
          </a:stretch>
        </p:blipFill>
        <p:spPr>
          <a:xfrm>
            <a:off x="913795" y="3620515"/>
            <a:ext cx="5762327" cy="23775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6" name="Picture 2" descr="https://upload.wikimedia.org/wikipedia/commons/thumb/8/84/Sine_wave_amplitude.svg/388px-Sine_wave_amplitud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9590" y="3620515"/>
            <a:ext cx="5412293" cy="23434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83233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Adjustment</a:t>
            </a:r>
          </a:p>
        </p:txBody>
      </p:sp>
      <p:sp>
        <p:nvSpPr>
          <p:cNvPr id="3" name="Content Placeholder 2"/>
          <p:cNvSpPr>
            <a:spLocks noGrp="1"/>
          </p:cNvSpPr>
          <p:nvPr>
            <p:ph idx="1"/>
          </p:nvPr>
        </p:nvSpPr>
        <p:spPr>
          <a:xfrm>
            <a:off x="913794" y="2481827"/>
            <a:ext cx="10353762" cy="3695136"/>
          </a:xfrm>
        </p:spPr>
        <p:txBody>
          <a:bodyPr/>
          <a:lstStyle/>
          <a:p>
            <a:r>
              <a:rPr lang="en-US" dirty="0"/>
              <a:t>The Frequency knob adjusts the ripple arm frequency.</a:t>
            </a:r>
          </a:p>
          <a:p>
            <a:r>
              <a:rPr lang="en-US" dirty="0"/>
              <a:t> The range is from 1.0 to 50.0 Hz. </a:t>
            </a:r>
          </a:p>
          <a:p>
            <a:r>
              <a:rPr lang="en-US" dirty="0"/>
              <a:t>Default frequency is 20.0 Hz</a:t>
            </a:r>
          </a:p>
          <a:p>
            <a:r>
              <a:rPr lang="en-US" dirty="0"/>
              <a:t> Turn the knob clockwise to increase the frequency or counter-clockwise to decrease the frequency.</a:t>
            </a:r>
          </a:p>
        </p:txBody>
      </p:sp>
      <p:pic>
        <p:nvPicPr>
          <p:cNvPr id="2050" name="Picture 2" descr="https://slideplayer.com/slide/4179177/14/images/14/11.8.1%3A+Ripple+Tank+A+ripple+tank+can+be+used+to+produce+waves+to+investigate+the+wavelength%2C+amplitude+and+frequency+of+a+wave..jpg"/>
          <p:cNvPicPr>
            <a:picLocks noChangeAspect="1" noChangeArrowheads="1"/>
          </p:cNvPicPr>
          <p:nvPr/>
        </p:nvPicPr>
        <p:blipFill rotWithShape="1">
          <a:blip r:embed="rId2">
            <a:extLst>
              <a:ext uri="{28A0092B-C50C-407E-A947-70E740481C1C}">
                <a14:useLocalDpi xmlns:a14="http://schemas.microsoft.com/office/drawing/2010/main" val="0"/>
              </a:ext>
            </a:extLst>
          </a:blip>
          <a:srcRect l="25486" t="37160" r="4045" b="35618"/>
          <a:stretch/>
        </p:blipFill>
        <p:spPr bwMode="auto">
          <a:xfrm>
            <a:off x="2714624" y="4933951"/>
            <a:ext cx="6443663"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6598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Refractors/ barriers used</a:t>
            </a:r>
          </a:p>
        </p:txBody>
      </p:sp>
      <p:sp>
        <p:nvSpPr>
          <p:cNvPr id="5" name="Content Placeholder 4"/>
          <p:cNvSpPr>
            <a:spLocks noGrp="1"/>
          </p:cNvSpPr>
          <p:nvPr>
            <p:ph idx="1"/>
          </p:nvPr>
        </p:nvSpPr>
        <p:spPr/>
        <p:txBody>
          <a:bodyPr/>
          <a:lstStyle/>
          <a:p>
            <a:endParaRPr lang="en-US" dirty="0"/>
          </a:p>
          <a:p>
            <a:r>
              <a:rPr lang="en-US" dirty="0"/>
              <a:t>Straight barrier</a:t>
            </a:r>
          </a:p>
          <a:p>
            <a:r>
              <a:rPr lang="en-US" dirty="0"/>
              <a:t>Curved barrier</a:t>
            </a:r>
          </a:p>
          <a:p>
            <a:r>
              <a:rPr lang="en-US" dirty="0"/>
              <a:t>Concave refractor </a:t>
            </a:r>
          </a:p>
          <a:p>
            <a:r>
              <a:rPr lang="en-US" dirty="0"/>
              <a:t>Convex refractor</a:t>
            </a:r>
          </a:p>
          <a:p>
            <a:r>
              <a:rPr lang="en-US" dirty="0"/>
              <a:t>Trapezoidal refractor </a:t>
            </a:r>
          </a:p>
          <a:p>
            <a:endParaRPr lang="en-US" dirty="0"/>
          </a:p>
        </p:txBody>
      </p:sp>
      <p:pic>
        <p:nvPicPr>
          <p:cNvPr id="4" name="Picture 3"/>
          <p:cNvPicPr>
            <a:picLocks noChangeAspect="1"/>
          </p:cNvPicPr>
          <p:nvPr/>
        </p:nvPicPr>
        <p:blipFill rotWithShape="1">
          <a:blip r:embed="rId2"/>
          <a:srcRect l="42533" t="82383"/>
          <a:stretch/>
        </p:blipFill>
        <p:spPr>
          <a:xfrm>
            <a:off x="4464423" y="2733398"/>
            <a:ext cx="6906329" cy="1569661"/>
          </a:xfrm>
          <a:prstGeom prst="rect">
            <a:avLst/>
          </a:prstGeom>
        </p:spPr>
      </p:pic>
    </p:spTree>
    <p:extLst>
      <p:ext uri="{BB962C8B-B14F-4D97-AF65-F5344CB8AC3E}">
        <p14:creationId xmlns:p14="http://schemas.microsoft.com/office/powerpoint/2010/main" val="926356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t>
            </a:r>
          </a:p>
        </p:txBody>
      </p:sp>
      <p:sp>
        <p:nvSpPr>
          <p:cNvPr id="3" name="Content Placeholder 2"/>
          <p:cNvSpPr>
            <a:spLocks noGrp="1"/>
          </p:cNvSpPr>
          <p:nvPr>
            <p:ph idx="1"/>
          </p:nvPr>
        </p:nvSpPr>
        <p:spPr/>
        <p:txBody>
          <a:bodyPr/>
          <a:lstStyle/>
          <a:p>
            <a:pPr marL="457200" indent="-457200">
              <a:buAutoNum type="arabicPeriod"/>
            </a:pPr>
            <a:r>
              <a:rPr lang="en-US" b="1" dirty="0"/>
              <a:t>Reflection</a:t>
            </a:r>
            <a:r>
              <a:rPr lang="en-US" dirty="0"/>
              <a:t>: </a:t>
            </a:r>
          </a:p>
          <a:p>
            <a:pPr marL="0" indent="0">
              <a:buNone/>
            </a:pPr>
            <a:r>
              <a:rPr lang="en-US" dirty="0"/>
              <a:t>	Study the reflection of plane waves from straight and curved barriers.</a:t>
            </a:r>
          </a:p>
          <a:p>
            <a:pPr marL="0" indent="0">
              <a:buNone/>
            </a:pPr>
            <a:r>
              <a:rPr lang="en-US" b="1" dirty="0"/>
              <a:t>2. Refraction</a:t>
            </a:r>
            <a:r>
              <a:rPr lang="en-US" dirty="0"/>
              <a:t>: </a:t>
            </a:r>
          </a:p>
          <a:p>
            <a:pPr marL="0" indent="0">
              <a:buNone/>
            </a:pPr>
            <a:r>
              <a:rPr lang="en-US" dirty="0"/>
              <a:t>	Study how plane waves bend when they pass from one medium to</a:t>
            </a:r>
          </a:p>
          <a:p>
            <a:pPr marL="0" indent="0">
              <a:buNone/>
            </a:pPr>
            <a:r>
              <a:rPr lang="en-US" dirty="0"/>
              <a:t>another where the wave speed is different.</a:t>
            </a:r>
          </a:p>
        </p:txBody>
      </p:sp>
    </p:spTree>
    <p:extLst>
      <p:ext uri="{BB962C8B-B14F-4D97-AF65-F5344CB8AC3E}">
        <p14:creationId xmlns:p14="http://schemas.microsoft.com/office/powerpoint/2010/main" val="16151280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742332"/>
      </a:dk2>
      <a:lt2>
        <a:srgbClr val="EE91A0"/>
      </a:lt2>
      <a:accent1>
        <a:srgbClr val="E03754"/>
      </a:accent1>
      <a:accent2>
        <a:srgbClr val="E86C2E"/>
      </a:accent2>
      <a:accent3>
        <a:srgbClr val="DAB250"/>
      </a:accent3>
      <a:accent4>
        <a:srgbClr val="60C4AA"/>
      </a:accent4>
      <a:accent5>
        <a:srgbClr val="51A9DB"/>
      </a:accent5>
      <a:accent6>
        <a:srgbClr val="976AC9"/>
      </a:accent6>
      <a:hlink>
        <a:srgbClr val="D5445E"/>
      </a:hlink>
      <a:folHlink>
        <a:srgbClr val="E17C8E"/>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6B2E858E-683F-40D9-B4CB-284D097F3A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CD84B8D59E53B46B0B6F37151BE62C8" ma:contentTypeVersion="9" ma:contentTypeDescription="Create a new document." ma:contentTypeScope="" ma:versionID="ff4c959767a5806853e066553e466166">
  <xsd:schema xmlns:xsd="http://www.w3.org/2001/XMLSchema" xmlns:xs="http://www.w3.org/2001/XMLSchema" xmlns:p="http://schemas.microsoft.com/office/2006/metadata/properties" xmlns:ns2="72485a17-ee51-4966-acfc-386805ae9dfd" targetNamespace="http://schemas.microsoft.com/office/2006/metadata/properties" ma:root="true" ma:fieldsID="dff5b15b00f9ff779292bdb4bbc181c1" ns2:_="">
    <xsd:import namespace="72485a17-ee51-4966-acfc-386805ae9df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485a17-ee51-4966-acfc-386805ae9d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58A53F-4F62-4F69-BA90-3379FE10CA19}">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3EC5023-58B2-4C99-8045-E6B4EBBA0581}"/>
</file>

<file path=customXml/itemProps3.xml><?xml version="1.0" encoding="utf-8"?>
<ds:datastoreItem xmlns:ds="http://schemas.openxmlformats.org/officeDocument/2006/customXml" ds:itemID="{20EFAFFD-3323-46C8-AE23-2751873D2D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Damask</Template>
  <TotalTime>5228</TotalTime>
  <Words>1908</Words>
  <Application>Microsoft Office PowerPoint</Application>
  <PresentationFormat>Widescreen</PresentationFormat>
  <Paragraphs>151</Paragraphs>
  <Slides>34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Bookman Old Style</vt:lpstr>
      <vt:lpstr>Calibri</vt:lpstr>
      <vt:lpstr>Cambria Math</vt:lpstr>
      <vt:lpstr>Rockwell</vt:lpstr>
      <vt:lpstr>Times New Roman</vt:lpstr>
      <vt:lpstr>Damask</vt:lpstr>
      <vt:lpstr>Ripple Tank System </vt:lpstr>
      <vt:lpstr>PowerPoint Presentation</vt:lpstr>
      <vt:lpstr>PowerPoint Presentation</vt:lpstr>
      <vt:lpstr>Light source  </vt:lpstr>
      <vt:lpstr>Dipper Adjustment </vt:lpstr>
      <vt:lpstr>Amplitude Adjustment</vt:lpstr>
      <vt:lpstr>Frequency Adjustment</vt:lpstr>
      <vt:lpstr>Refractors/ barriers used</vt:lpstr>
      <vt:lpstr>experiment</vt:lpstr>
      <vt:lpstr>Reflection </vt:lpstr>
      <vt:lpstr>refraction</vt:lpstr>
      <vt:lpstr>Wave speed</vt:lpstr>
      <vt:lpstr>Experiment 1: Reflection</vt:lpstr>
      <vt:lpstr>Straight barrier  </vt:lpstr>
      <vt:lpstr>Setup</vt:lpstr>
      <vt:lpstr>Procedure</vt:lpstr>
      <vt:lpstr>Data Analysis</vt:lpstr>
      <vt:lpstr>PowerPoint Presentation</vt:lpstr>
      <vt:lpstr>PowerPoint Presentation</vt:lpstr>
      <vt:lpstr>Reflection Using a Curved Barrier</vt:lpstr>
      <vt:lpstr>PowerPoint Presentation</vt:lpstr>
      <vt:lpstr>Refraction</vt:lpstr>
      <vt:lpstr>Refraction</vt:lpstr>
      <vt:lpstr>Setup </vt:lpstr>
      <vt:lpstr>PowerPoint Presentation</vt:lpstr>
      <vt:lpstr>procedure</vt:lpstr>
      <vt:lpstr>Refraction Using a trapezoidal refractor.</vt:lpstr>
      <vt:lpstr>PowerPoint Presentation</vt:lpstr>
      <vt:lpstr>PowerPoint Presentation</vt:lpstr>
      <vt:lpstr>Data Analysis</vt:lpstr>
      <vt:lpstr>Refraction Using convex refractor Refractors</vt:lpstr>
      <vt:lpstr>PowerPoint Presentation</vt:lpstr>
      <vt:lpstr>Refraction Using concave refractor Refractors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Ripple Tank System</dc:title>
  <dc:creator>sundus gul</dc:creator>
  <cp:lastModifiedBy>RUTTAB NADEEM SHEIKH</cp:lastModifiedBy>
  <cp:revision>26</cp:revision>
  <dcterms:created xsi:type="dcterms:W3CDTF">2020-04-05T16:15:28Z</dcterms:created>
  <dcterms:modified xsi:type="dcterms:W3CDTF">2020-12-31T04:17:32Z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0x010100DCD84B8D59E53B46B0B6F37151BE62C8</vt:lpwstr>
  </property>
</Properties>
</file>